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837" r:id="rId2"/>
    <p:sldMasterId id="2147483883" r:id="rId3"/>
    <p:sldMasterId id="2147484041" r:id="rId4"/>
  </p:sldMasterIdLst>
  <p:notesMasterIdLst>
    <p:notesMasterId r:id="rId32"/>
  </p:notesMasterIdLst>
  <p:sldIdLst>
    <p:sldId id="256" r:id="rId5"/>
    <p:sldId id="6568" r:id="rId6"/>
    <p:sldId id="260" r:id="rId7"/>
    <p:sldId id="6605" r:id="rId8"/>
    <p:sldId id="261" r:id="rId9"/>
    <p:sldId id="6579" r:id="rId10"/>
    <p:sldId id="6607" r:id="rId11"/>
    <p:sldId id="6593" r:id="rId12"/>
    <p:sldId id="6621" r:id="rId13"/>
    <p:sldId id="6595" r:id="rId14"/>
    <p:sldId id="6609" r:id="rId15"/>
    <p:sldId id="6610" r:id="rId16"/>
    <p:sldId id="6597" r:id="rId17"/>
    <p:sldId id="6586" r:id="rId18"/>
    <p:sldId id="6599" r:id="rId19"/>
    <p:sldId id="6600" r:id="rId20"/>
    <p:sldId id="6601" r:id="rId21"/>
    <p:sldId id="6624" r:id="rId22"/>
    <p:sldId id="6614" r:id="rId23"/>
    <p:sldId id="6619" r:id="rId24"/>
    <p:sldId id="6616" r:id="rId25"/>
    <p:sldId id="6604" r:id="rId26"/>
    <p:sldId id="6623" r:id="rId27"/>
    <p:sldId id="6603" r:id="rId28"/>
    <p:sldId id="6611" r:id="rId29"/>
    <p:sldId id="6612" r:id="rId30"/>
    <p:sldId id="6620" r:id="rId3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7E181B"/>
    <a:srgbClr val="FBE500"/>
    <a:srgbClr val="FFF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5"/>
    <p:restoredTop sz="94589"/>
  </p:normalViewPr>
  <p:slideViewPr>
    <p:cSldViewPr snapToGrid="0">
      <p:cViewPr varScale="1">
        <p:scale>
          <a:sx n="106" d="100"/>
          <a:sy n="106" d="100"/>
        </p:scale>
        <p:origin x="86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4868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4460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0159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itelteks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1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1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eltekst"/>
          <p:cNvSpPr txBox="1">
            <a:spLocks noGrp="1"/>
          </p:cNvSpPr>
          <p:nvPr>
            <p:ph type="title"/>
          </p:nvPr>
        </p:nvSpPr>
        <p:spPr>
          <a:xfrm>
            <a:off x="450850" y="190500"/>
            <a:ext cx="11355389" cy="9413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24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0117" y="1525587"/>
            <a:ext cx="5530850" cy="4418014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14122" indent="-40931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50010" indent="-48006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685220" indent="-35807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2027238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2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itelteks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3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5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0" tIns="0" rIns="0" bIns="0" anchor="b"/>
          <a:lstStyle/>
          <a:p>
            <a: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iteltekst"/>
          <p:cNvSpPr txBox="1">
            <a:spLocks noGrp="1"/>
          </p:cNvSpPr>
          <p:nvPr>
            <p:ph type="title"/>
          </p:nvPr>
        </p:nvSpPr>
        <p:spPr>
          <a:xfrm>
            <a:off x="450850" y="190500"/>
            <a:ext cx="11355389" cy="9413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itelteks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6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805769" indent="-400957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27150" indent="-45720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695450" indent="-36830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037398" indent="-36576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63" name="Tijdelijke aanduiding voor tekst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itelteks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73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7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e titel en teks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Afbeelding 4" descr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Afbeelding 4" descr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iteltekst"/>
          <p:cNvSpPr txBox="1">
            <a:spLocks noGrp="1"/>
          </p:cNvSpPr>
          <p:nvPr>
            <p:ph type="title"/>
          </p:nvPr>
        </p:nvSpPr>
        <p:spPr>
          <a:xfrm>
            <a:off x="4991101" y="390525"/>
            <a:ext cx="6515101" cy="20701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9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iteltekst"/>
          <p:cNvSpPr txBox="1">
            <a:spLocks noGrp="1"/>
          </p:cNvSpPr>
          <p:nvPr>
            <p:ph type="title"/>
          </p:nvPr>
        </p:nvSpPr>
        <p:spPr>
          <a:xfrm>
            <a:off x="329551" y="0"/>
            <a:ext cx="11548319" cy="11318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0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314169" y="1385628"/>
            <a:ext cx="11563701" cy="4744585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14122" indent="-40931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270000" indent="-40005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595702" indent="-268552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1938338" indent="-26670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0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3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itelteks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1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iteltekst"/>
          <p:cNvSpPr txBox="1">
            <a:spLocks noGrp="1"/>
          </p:cNvSpPr>
          <p:nvPr>
            <p:ph type="title"/>
          </p:nvPr>
        </p:nvSpPr>
        <p:spPr>
          <a:xfrm>
            <a:off x="450850" y="190500"/>
            <a:ext cx="11355389" cy="9413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2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0117" y="1525587"/>
            <a:ext cx="5530850" cy="4418014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14122" indent="-40931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50010" indent="-48006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685220" indent="-35807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2027238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itelteks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3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3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0" tIns="0" rIns="0" bIns="0" anchor="b"/>
          <a:lstStyle/>
          <a:p>
            <a: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iteltekst"/>
          <p:cNvSpPr txBox="1">
            <a:spLocks noGrp="1"/>
          </p:cNvSpPr>
          <p:nvPr>
            <p:ph type="title"/>
          </p:nvPr>
        </p:nvSpPr>
        <p:spPr>
          <a:xfrm>
            <a:off x="450850" y="190500"/>
            <a:ext cx="11355389" cy="9413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4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Titelteks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60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805769" indent="-400957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27150" indent="-45720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695450" indent="-36830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037398" indent="-36576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61" name="Tijdelijke aanduiding voor tekst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itelteks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71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7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Afbeelding 4" descr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84165802-83A8-E480-0BCA-53CB098348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D2C203B-0FEE-DBA3-72AD-1BAEC72EED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2C3DB5B-4748-8F3F-CB7F-BC49F3D93D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ECA8C-F0D3-2843-BD44-7DF18ED5B04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9071651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F5844B66-58C2-9BB6-4905-7DF3AF84E1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CFF5715-B997-11C8-1B9F-E0D4C39280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179A0E8-DE74-1377-2DC5-46CCDCC7CB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7A0E7-2110-BC45-BCFC-A7760D8EAE5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5302943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9D2E8F4-7B7F-5F4C-2A3D-EB7067107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CF86EC4-CF3F-22CB-F042-0192F8BCA2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73BCD8B-020B-1C60-4D36-086E264254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826BD-0F6C-154E-883B-3650102A92F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3332215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6E5AC496-6D09-C316-0D2D-CE22773307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18CE77A2-E579-7B84-B2FC-B7DB146A9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0B7DC5C9-D9AE-8237-3837-9611235761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D2CD1-F90E-E840-A457-467C9205E7C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3884922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70614C41-E761-A615-E73B-DF13FDD9AE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F3134CC-B0C7-18BA-21F3-A0FCC72F33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065124F-C97F-F877-8201-8325E41DC6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80A55-5338-2445-ADE3-2BF5B3DFDFE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00509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4B4BC79B-77CA-53AB-EC2B-C47CCAD139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18B2A600-FE9E-F66A-DED4-F821F903DC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D89F6C8F-CD56-BD01-F690-55C4D63FD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87860-74CC-3D4D-B6D7-D50FD16B8F2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3841695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7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B51428E-EECA-D15C-B372-CF5174EAD2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94E0EBC-E288-74D0-1468-3FF7FC625C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79EB093D-9130-9FD8-077C-7C3A51A0B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292AD-CE26-C744-8DB3-0E8F3D0D1EB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6943889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37771AE-5FBC-77E0-B4F1-D8FC655ACA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70EFD32-7B88-33AF-0011-62159E4444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A92F19B-08C7-0E2C-704A-F90A4BF574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594DF-54CA-124D-8F24-A60B41880E5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421695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C62E0F29-66F4-3ADC-DED6-939E531E3C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C34F283-59FF-3B7F-92D7-D4BA4E83A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6DEC344-E1BA-6CA6-B595-1A3DF1AE1C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B75A8-6CF4-3046-8788-7B90142149E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1600131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84FF855-4C95-E528-83FF-9FF6F6CF9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B25D1B1D-C4F8-613E-ADF8-CA37625012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2C4731E-3E00-FFAF-0B9B-BFAB5ADE2D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FA944-CC43-9149-856D-4BA4BD7068D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9406341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867339-AF9E-5D40-A8EF-C1D12F6B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B7F4D-6C4A-7942-8BDF-FE919FE1B79F}" type="datetimeFigureOut">
              <a:rPr lang="nl-NL" altLang="nl-NL"/>
              <a:pPr>
                <a:defRPr/>
              </a:pPr>
              <a:t>15-03-2025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679F92-77C4-E442-8D63-4A7303CE6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9FB68F-902D-654D-97BA-185BB3DB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B711-5046-2E44-92F2-EAD3F1A5FB9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6910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8E1D2C-B4D4-A044-951C-3CCE825B2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910AB-1716-B54F-A378-7A8C2344BD31}" type="datetimeFigureOut">
              <a:rPr lang="nl-NL" altLang="nl-NL"/>
              <a:pPr>
                <a:defRPr/>
              </a:pPr>
              <a:t>15-03-2025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33C163-F4E8-F445-B805-4AEC98CE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DC4D37-7AF7-F94F-8790-84571250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6820-1874-9143-994F-12413E63354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59900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855F02-B07D-C449-9F9D-D612CF8EE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D70F7-C681-7D49-A87F-69AE8214DC7C}" type="datetimeFigureOut">
              <a:rPr lang="nl-NL" altLang="nl-NL"/>
              <a:pPr>
                <a:defRPr/>
              </a:pPr>
              <a:t>15-03-2025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1F055C-7C12-374D-A74F-9D1887170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894E13-FBA5-0C4B-9673-08672F4B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DCD54-5700-0A40-9C52-C75CD9A449D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07390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37A17DBF-2C83-AB4B-833D-7FE9D080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02A06-FE12-064C-A6A4-C8D17F78FE13}" type="datetimeFigureOut">
              <a:rPr lang="nl-NL" altLang="nl-NL"/>
              <a:pPr>
                <a:defRPr/>
              </a:pPr>
              <a:t>15-03-2025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F54E8663-F0DE-6546-B8D9-93EF39A0A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FEA46747-EDAD-3142-B35E-2B1046A6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B0C61-96C8-B442-9B76-EE21CFDC28D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3040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D907E79D-C6BC-C54E-B0D2-FA951F5B1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5953-F012-9648-B7E9-E84F875E8A2B}" type="datetimeFigureOut">
              <a:rPr lang="nl-NL" altLang="nl-NL"/>
              <a:pPr>
                <a:defRPr/>
              </a:pPr>
              <a:t>15-03-2025</a:t>
            </a:fld>
            <a:endParaRPr lang="nl-NL" alt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BED98EE6-77A6-ED41-B6D4-C1271C284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08189343-72E1-4549-BFAA-8902ADCEF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8DAB9-F294-3E41-AB66-47A9B5C3E7C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99722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6143C4CD-7530-E04E-BA90-7282424A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017D3-1ACE-FE48-8056-9DE5C4DC7625}" type="datetimeFigureOut">
              <a:rPr lang="nl-NL" altLang="nl-NL"/>
              <a:pPr>
                <a:defRPr/>
              </a:pPr>
              <a:t>15-03-2025</a:t>
            </a:fld>
            <a:endParaRPr lang="nl-NL" alt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55B05464-223E-FE40-9E20-484C990D4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67672847-CE60-8341-966F-E34940854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8A139-7359-604E-9A05-FDEB354EEC8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87676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39C71B68-D41F-5E4C-9146-DFEA7C1E5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E4CAE-3D2D-524F-B276-C21F1DD768FA}" type="datetimeFigureOut">
              <a:rPr lang="nl-NL" altLang="nl-NL"/>
              <a:pPr>
                <a:defRPr/>
              </a:pPr>
              <a:t>15-03-2025</a:t>
            </a:fld>
            <a:endParaRPr lang="nl-NL" alt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A07FE7D8-0B54-044C-A3E2-FBAC65EF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95BFA80F-C6A0-E446-8BEA-3A34ACC6B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52B7E-7D68-3B4B-9A13-48CE6B568F4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51792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04382080-B2DE-EF4E-AAE0-36F8AFB1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9E075-6269-B342-9285-2211FDFF8D5D}" type="datetimeFigureOut">
              <a:rPr lang="nl-NL" altLang="nl-NL"/>
              <a:pPr>
                <a:defRPr/>
              </a:pPr>
              <a:t>15-03-2025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39579A38-F9B7-C541-8A58-EB2D86E08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68F7F4F4-7544-5044-A978-66A59444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67FEB-3716-A44E-8A02-F6D469CF64E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831049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18BB8074-2646-B444-ABDA-303AC563E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98040-A337-D944-89D3-3F5BD246EDBA}" type="datetimeFigureOut">
              <a:rPr lang="nl-NL" altLang="nl-NL"/>
              <a:pPr>
                <a:defRPr/>
              </a:pPr>
              <a:t>15-03-2025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36B5F267-2BAD-A642-A962-9B335FB5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AD08E2E-EB53-8243-A098-98DB7170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720EA-759E-B842-8AAA-F9E324A112F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69724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8799B1-36B2-BF42-906F-1831CB8C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164BD-8B48-F54A-9A2F-050E7E03B0CC}" type="datetimeFigureOut">
              <a:rPr lang="nl-NL" altLang="nl-NL"/>
              <a:pPr>
                <a:defRPr/>
              </a:pPr>
              <a:t>15-03-2025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701C92-A3B8-014D-85C1-DA4BFF12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CBBC99-C760-9B49-8B09-ED993D2E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7F80C-62BA-364E-A3F2-1076E9DF612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922205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53F36A-EE0E-BF48-8BA2-7FA516AB2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8CAE4-B14A-7B4F-B319-346ADB7BEA52}" type="datetimeFigureOut">
              <a:rPr lang="nl-NL" altLang="nl-NL"/>
              <a:pPr>
                <a:defRPr/>
              </a:pPr>
              <a:t>15-03-2025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C71167-224B-214A-AA63-7D4448F2F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39CE1F-B4F2-8046-9499-A8810AB3D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FE2EB-5A3B-EC48-94F4-CA37F0FE878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9047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F3E13DEE-E71E-B2A6-80CA-EA33EDC619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3EF572A-9716-E7C8-1010-D5F59B4B9B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08EF769-235F-084C-58B3-480493E3DD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-128"/>
              </a:defRPr>
            </a:lvl1pPr>
          </a:lstStyle>
          <a:p>
            <a:pPr>
              <a:defRPr/>
            </a:pPr>
            <a:fld id="{A9BB83F5-5E27-0D42-A60D-B9EAE22DB3E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7683036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7163C2D7-BE23-DD38-D15A-7902F6AEB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B9B58CF6-1538-12CE-9E01-8029ABA239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167F42C-17D5-B1D5-B229-CF9CD080C1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-128"/>
              </a:defRPr>
            </a:lvl1pPr>
          </a:lstStyle>
          <a:p>
            <a:pPr>
              <a:defRPr/>
            </a:pPr>
            <a:fld id="{CDDF415F-CD8E-6B4C-9D16-B2E4EA0BEFC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0260509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8692956-5967-2A13-E726-46FBD2D9FA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D37D169-1CDC-102A-97D8-2A3828CE76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6D4BF09-9F06-8A79-7FFB-F107E7AE7F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-128"/>
              </a:defRPr>
            </a:lvl1pPr>
          </a:lstStyle>
          <a:p>
            <a:pPr>
              <a:defRPr/>
            </a:pPr>
            <a:fld id="{C061464F-F40B-AE49-8433-7126E0C675E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24051217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1AB225F-A200-8ECB-9F2D-8F4AC414AA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8DEB0D42-580A-8300-93CE-1CDE85ADC6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7EF1C2E4-ABB8-5E0C-1BD0-788ADFBC9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-128"/>
              </a:defRPr>
            </a:lvl1pPr>
          </a:lstStyle>
          <a:p>
            <a:pPr>
              <a:defRPr/>
            </a:pPr>
            <a:fld id="{5CF3BA63-C359-784B-847E-0D672AC8BDE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3189549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A66B37B3-B912-0474-9E14-7E64128176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E4C9DAB-5B8C-350C-4116-55FE0B440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E81BB95F-696F-8931-97C0-63F8C2831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-128"/>
              </a:defRPr>
            </a:lvl1pPr>
          </a:lstStyle>
          <a:p>
            <a:pPr>
              <a:defRPr/>
            </a:pPr>
            <a:fld id="{AADB25B3-911F-6547-B97E-BB80C657AD7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9786847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20347136-C11C-2AD0-5BA3-9B18D97468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4164682E-12EC-47CA-DBA6-F05447DFAC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30125BBB-E49D-3F86-2EA5-263F1D75D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-128"/>
              </a:defRPr>
            </a:lvl1pPr>
          </a:lstStyle>
          <a:p>
            <a:pPr>
              <a:defRPr/>
            </a:pPr>
            <a:fld id="{7F7D1FAA-0D38-2542-85BB-339F9E52DFA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7271833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E24DAB-E6E9-B476-1F13-65812874D6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898E9F6-A1F7-371F-5A38-2D2625A5AD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37ED8DB-E61B-6DC0-55A3-0C135AFEF0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-128"/>
              </a:defRPr>
            </a:lvl1pPr>
          </a:lstStyle>
          <a:p>
            <a:pPr>
              <a:defRPr/>
            </a:pPr>
            <a:fld id="{5D82BA08-C0A5-AF4D-BD86-CB44615B602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5267580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72EB351-2001-E0F0-48AA-C87452D2BF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3FCE42A-7A2A-2BF3-CD41-65C36154DD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9E746ED-F98D-D19F-E9E7-1BDC23EF0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-128"/>
              </a:defRPr>
            </a:lvl1pPr>
          </a:lstStyle>
          <a:p>
            <a:pPr>
              <a:defRPr/>
            </a:pPr>
            <a:fld id="{DCB856A5-B50B-4B4D-A69C-CB22B06A3FB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7846660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648DBEC-673E-0A9B-72BD-D42A00BC0D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617CF7FE-BFB9-F641-25AB-2DC8AECE80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A13D69B-FD35-A002-CE16-C9E98CC80A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-128"/>
              </a:defRPr>
            </a:lvl1pPr>
          </a:lstStyle>
          <a:p>
            <a:pPr>
              <a:defRPr/>
            </a:pPr>
            <a:fld id="{B6C6D0AF-FAE8-A148-BCD5-FB736BDD451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3765350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B6475925-4A06-4DF9-FF61-B41146B5BD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0F62FD6E-F333-6F6C-B44B-1C10D3F99D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D90E029-9A5D-DA35-577D-94597B4037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-128"/>
              </a:defRPr>
            </a:lvl1pPr>
          </a:lstStyle>
          <a:p>
            <a:pPr>
              <a:defRPr/>
            </a:pPr>
            <a:fld id="{D051210B-2CDE-1E44-9831-D8FFF8B0EAC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6054177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73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ijdelijke aanduiding voor tekst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83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di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Afbeelding 4" descr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Titeltekst"/>
          <p:cNvSpPr txBox="1">
            <a:spLocks noGrp="1"/>
          </p:cNvSpPr>
          <p:nvPr>
            <p:ph type="title"/>
          </p:nvPr>
        </p:nvSpPr>
        <p:spPr>
          <a:xfrm>
            <a:off x="4991101" y="390525"/>
            <a:ext cx="6515101" cy="20701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9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Titeltekst"/>
          <p:cNvSpPr txBox="1">
            <a:spLocks noGrp="1"/>
          </p:cNvSpPr>
          <p:nvPr>
            <p:ph type="title"/>
          </p:nvPr>
        </p:nvSpPr>
        <p:spPr>
          <a:xfrm>
            <a:off x="329551" y="0"/>
            <a:ext cx="11548319" cy="11318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0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314169" y="1385628"/>
            <a:ext cx="11563701" cy="4744585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14122" indent="-40931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270000" indent="-40005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595702" indent="-268552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1938338" indent="-26670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0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>
            <a:extLst>
              <a:ext uri="{FF2B5EF4-FFF2-40B4-BE49-F238E27FC236}">
                <a16:creationId xmlns:a16="http://schemas.microsoft.com/office/drawing/2014/main" id="{156C5D59-EE30-F3E3-EA96-75C6ED0856DB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2192000" cy="6918325"/>
            <a:chOff x="0" y="0"/>
            <a:chExt cx="5760" cy="4358"/>
          </a:xfrm>
        </p:grpSpPr>
        <p:sp>
          <p:nvSpPr>
            <p:cNvPr id="20483" name="Rectangle 3">
              <a:extLst>
                <a:ext uri="{FF2B5EF4-FFF2-40B4-BE49-F238E27FC236}">
                  <a16:creationId xmlns:a16="http://schemas.microsoft.com/office/drawing/2014/main" id="{75806802-86C2-F606-8105-2AA482BA9B4D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 sz="18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484" name="Freeform 4">
              <a:extLst>
                <a:ext uri="{FF2B5EF4-FFF2-40B4-BE49-F238E27FC236}">
                  <a16:creationId xmlns:a16="http://schemas.microsoft.com/office/drawing/2014/main" id="{2000B8EF-A653-D3D2-747E-E1F1DE455D9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 sz="18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485" name="Freeform 5">
              <a:extLst>
                <a:ext uri="{FF2B5EF4-FFF2-40B4-BE49-F238E27FC236}">
                  <a16:creationId xmlns:a16="http://schemas.microsoft.com/office/drawing/2014/main" id="{B2D93CFF-3C67-6119-67E7-6B2C3D77491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 sz="18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486" name="Freeform 6">
              <a:extLst>
                <a:ext uri="{FF2B5EF4-FFF2-40B4-BE49-F238E27FC236}">
                  <a16:creationId xmlns:a16="http://schemas.microsoft.com/office/drawing/2014/main" id="{F3422B1B-F114-FF93-C43C-09550D80E7C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 sz="18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487" name="Freeform 7">
              <a:extLst>
                <a:ext uri="{FF2B5EF4-FFF2-40B4-BE49-F238E27FC236}">
                  <a16:creationId xmlns:a16="http://schemas.microsoft.com/office/drawing/2014/main" id="{AF5FC072-7DE1-7D1C-1DE1-03DC6A27646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 sz="18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488" name="Freeform 8">
              <a:extLst>
                <a:ext uri="{FF2B5EF4-FFF2-40B4-BE49-F238E27FC236}">
                  <a16:creationId xmlns:a16="http://schemas.microsoft.com/office/drawing/2014/main" id="{04B92858-71DA-FDDE-9192-DD24588C5D6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 sz="18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489" name="Freeform 9">
              <a:extLst>
                <a:ext uri="{FF2B5EF4-FFF2-40B4-BE49-F238E27FC236}">
                  <a16:creationId xmlns:a16="http://schemas.microsoft.com/office/drawing/2014/main" id="{0D9D1E6F-983B-B6AC-4797-E85EF990888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 sz="18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490" name="Freeform 10">
              <a:extLst>
                <a:ext uri="{FF2B5EF4-FFF2-40B4-BE49-F238E27FC236}">
                  <a16:creationId xmlns:a16="http://schemas.microsoft.com/office/drawing/2014/main" id="{37CA956C-B774-C9A6-626C-8DCD7225EF7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 sz="18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12291" name="Rectangle 11">
            <a:extLst>
              <a:ext uri="{FF2B5EF4-FFF2-40B4-BE49-F238E27FC236}">
                <a16:creationId xmlns:a16="http://schemas.microsoft.com/office/drawing/2014/main" id="{D719CC54-ABBC-A4F8-C696-9F5DFC61AA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van de modeltitel te bewerken</a:t>
            </a:r>
          </a:p>
        </p:txBody>
      </p:sp>
      <p:sp>
        <p:nvSpPr>
          <p:cNvPr id="20492" name="Rectangle 12">
            <a:extLst>
              <a:ext uri="{FF2B5EF4-FFF2-40B4-BE49-F238E27FC236}">
                <a16:creationId xmlns:a16="http://schemas.microsoft.com/office/drawing/2014/main" id="{106EE116-C17A-DF2F-6933-7656A33DB6F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>
                <a:solidFill>
                  <a:srgbClr val="FFFFFF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0493" name="Rectangle 13">
            <a:extLst>
              <a:ext uri="{FF2B5EF4-FFF2-40B4-BE49-F238E27FC236}">
                <a16:creationId xmlns:a16="http://schemas.microsoft.com/office/drawing/2014/main" id="{B760EB74-0FCE-1D3E-A50F-4090B9BB066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>
                <a:solidFill>
                  <a:srgbClr val="FFFFFF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0494" name="Rectangle 14">
            <a:extLst>
              <a:ext uri="{FF2B5EF4-FFF2-40B4-BE49-F238E27FC236}">
                <a16:creationId xmlns:a16="http://schemas.microsoft.com/office/drawing/2014/main" id="{AF506149-71DC-4C2F-2934-CCD58147522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>
                <a:solidFill>
                  <a:srgbClr val="FFFFFF"/>
                </a:solidFill>
              </a:defRPr>
            </a:lvl1pPr>
          </a:lstStyle>
          <a:p>
            <a:fld id="{248D4BB4-D8B1-3E4F-8DA3-494AC33D53BB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12295" name="Rectangle 15">
            <a:extLst>
              <a:ext uri="{FF2B5EF4-FFF2-40B4-BE49-F238E27FC236}">
                <a16:creationId xmlns:a16="http://schemas.microsoft.com/office/drawing/2014/main" id="{F7E3851F-910B-373F-8064-F48BEF7C26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5717353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anose="020B0600070205080204" pitchFamily="34" charset="-128"/>
          <a:cs typeface="MS PGothic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5pPr>
      <a:lvl6pPr marL="2513818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876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34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91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jdelijke aanduiding voor titel 1">
            <a:extLst>
              <a:ext uri="{FF2B5EF4-FFF2-40B4-BE49-F238E27FC236}">
                <a16:creationId xmlns:a16="http://schemas.microsoft.com/office/drawing/2014/main" id="{53C89EC1-40BE-C342-BE87-E74EB4D137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162819" name="Tijdelijke aanduiding voor tekst 2">
            <a:extLst>
              <a:ext uri="{FF2B5EF4-FFF2-40B4-BE49-F238E27FC236}">
                <a16:creationId xmlns:a16="http://schemas.microsoft.com/office/drawing/2014/main" id="{B6DD6B77-779B-0F48-B203-680C01503A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0906C7-5D48-584C-AB1F-EB91FD04C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538F09D-D841-C94D-BEF5-F70FDC018B00}" type="datetimeFigureOut">
              <a:rPr lang="nl-NL" altLang="nl-NL"/>
              <a:pPr>
                <a:defRPr/>
              </a:pPr>
              <a:t>15-03-2025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FBD20A-1900-7949-9F91-0004992D1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A80D91-26A6-4D41-AF0B-5215B6CC5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124BD1E-480F-4F40-BE31-40C048F61EA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4722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78" name="Group 2">
            <a:extLst>
              <a:ext uri="{FF2B5EF4-FFF2-40B4-BE49-F238E27FC236}">
                <a16:creationId xmlns:a16="http://schemas.microsoft.com/office/drawing/2014/main" id="{FE3CD034-138C-EB95-92A0-862C8CEA6C5F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2192000" cy="6918325"/>
            <a:chOff x="0" y="0"/>
            <a:chExt cx="5760" cy="4358"/>
          </a:xfrm>
        </p:grpSpPr>
        <p:sp>
          <p:nvSpPr>
            <p:cNvPr id="20483" name="Rectangle 3">
              <a:extLst>
                <a:ext uri="{FF2B5EF4-FFF2-40B4-BE49-F238E27FC236}">
                  <a16:creationId xmlns:a16="http://schemas.microsoft.com/office/drawing/2014/main" id="{08467480-1AA9-3653-8EEA-B146A9ABDF34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nl-NL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84" name="Freeform 4">
              <a:extLst>
                <a:ext uri="{FF2B5EF4-FFF2-40B4-BE49-F238E27FC236}">
                  <a16:creationId xmlns:a16="http://schemas.microsoft.com/office/drawing/2014/main" id="{C50A278F-21F9-AB0C-49D6-0E81819EA84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nl-NL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85" name="Freeform 5">
              <a:extLst>
                <a:ext uri="{FF2B5EF4-FFF2-40B4-BE49-F238E27FC236}">
                  <a16:creationId xmlns:a16="http://schemas.microsoft.com/office/drawing/2014/main" id="{B7C4E02A-CB24-9539-E309-DE3D6445E7C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nl-NL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86" name="Freeform 6">
              <a:extLst>
                <a:ext uri="{FF2B5EF4-FFF2-40B4-BE49-F238E27FC236}">
                  <a16:creationId xmlns:a16="http://schemas.microsoft.com/office/drawing/2014/main" id="{3C61C8C9-21EF-A8B3-211B-D26B92EA09E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nl-NL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87" name="Freeform 7">
              <a:extLst>
                <a:ext uri="{FF2B5EF4-FFF2-40B4-BE49-F238E27FC236}">
                  <a16:creationId xmlns:a16="http://schemas.microsoft.com/office/drawing/2014/main" id="{BD5AF25A-8339-B7D1-2CA6-F66F8E10DB8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nl-NL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88" name="Freeform 8">
              <a:extLst>
                <a:ext uri="{FF2B5EF4-FFF2-40B4-BE49-F238E27FC236}">
                  <a16:creationId xmlns:a16="http://schemas.microsoft.com/office/drawing/2014/main" id="{09533119-90A0-81B6-E7F2-56BDEA5F0FE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nl-NL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89" name="Freeform 9">
              <a:extLst>
                <a:ext uri="{FF2B5EF4-FFF2-40B4-BE49-F238E27FC236}">
                  <a16:creationId xmlns:a16="http://schemas.microsoft.com/office/drawing/2014/main" id="{7D72415B-8360-BEA7-9C3F-75FD5B3D633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nl-NL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90" name="Freeform 10">
              <a:extLst>
                <a:ext uri="{FF2B5EF4-FFF2-40B4-BE49-F238E27FC236}">
                  <a16:creationId xmlns:a16="http://schemas.microsoft.com/office/drawing/2014/main" id="{B100F758-94DD-DDC7-424A-3A644EA86A8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nl-NL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52579" name="Rectangle 11">
            <a:extLst>
              <a:ext uri="{FF2B5EF4-FFF2-40B4-BE49-F238E27FC236}">
                <a16:creationId xmlns:a16="http://schemas.microsoft.com/office/drawing/2014/main" id="{0AA36263-5C1A-D066-7D0F-44124533A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van de modeltitel te bewerken</a:t>
            </a:r>
          </a:p>
        </p:txBody>
      </p:sp>
      <p:sp>
        <p:nvSpPr>
          <p:cNvPr id="20492" name="Rectangle 12">
            <a:extLst>
              <a:ext uri="{FF2B5EF4-FFF2-40B4-BE49-F238E27FC236}">
                <a16:creationId xmlns:a16="http://schemas.microsoft.com/office/drawing/2014/main" id="{998504B2-9E7C-AFA5-C131-9CCBEBB728C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b="0">
                <a:solidFill>
                  <a:srgbClr val="FFFFFF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0493" name="Rectangle 13">
            <a:extLst>
              <a:ext uri="{FF2B5EF4-FFF2-40B4-BE49-F238E27FC236}">
                <a16:creationId xmlns:a16="http://schemas.microsoft.com/office/drawing/2014/main" id="{5C73C602-7892-FE5B-D554-26186E35AB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 b="0">
                <a:solidFill>
                  <a:srgbClr val="FFFFFF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0494" name="Rectangle 14">
            <a:extLst>
              <a:ext uri="{FF2B5EF4-FFF2-40B4-BE49-F238E27FC236}">
                <a16:creationId xmlns:a16="http://schemas.microsoft.com/office/drawing/2014/main" id="{3B68D5E0-EE7D-6CE4-0B81-980CE7637A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b="0">
                <a:solidFill>
                  <a:srgbClr val="FFFFFF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8BC4F0FC-E571-104B-8E3B-C502F162FD8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152583" name="Rectangle 15">
            <a:extLst>
              <a:ext uri="{FF2B5EF4-FFF2-40B4-BE49-F238E27FC236}">
                <a16:creationId xmlns:a16="http://schemas.microsoft.com/office/drawing/2014/main" id="{51B92326-8BB4-CAF1-0A74-8723CF9E6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666091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8.png"/><Relationship Id="rId7" Type="http://schemas.openxmlformats.org/officeDocument/2006/relationships/image" Target="../media/image5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6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7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12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9.jpeg"/><Relationship Id="rId10" Type="http://schemas.openxmlformats.org/officeDocument/2006/relationships/image" Target="../media/image21.jpeg"/><Relationship Id="rId4" Type="http://schemas.openxmlformats.org/officeDocument/2006/relationships/image" Target="../media/image9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12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9.jpeg"/><Relationship Id="rId10" Type="http://schemas.openxmlformats.org/officeDocument/2006/relationships/image" Target="../media/image21.jpeg"/><Relationship Id="rId4" Type="http://schemas.openxmlformats.org/officeDocument/2006/relationships/image" Target="../media/image9.png"/><Relationship Id="rId9" Type="http://schemas.openxmlformats.org/officeDocument/2006/relationships/image" Target="../media/image20.jpe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2025_template publieksdag_01.jpg" descr="2025_template publieksdag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Rectangle 2"/>
          <p:cNvSpPr txBox="1"/>
          <p:nvPr/>
        </p:nvSpPr>
        <p:spPr>
          <a:xfrm>
            <a:off x="3539220" y="3683000"/>
            <a:ext cx="666496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defRPr sz="30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</a:lstStyle>
          <a:p>
            <a:r>
              <a:t>Zaterdag 15 maart 2025</a:t>
            </a:r>
          </a:p>
        </p:txBody>
      </p:sp>
      <p:pic>
        <p:nvPicPr>
          <p:cNvPr id="7" name="Afbeelding 6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24B7B29B-3C19-4F03-78D0-A19A16CC4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802" y="5971004"/>
            <a:ext cx="1333632" cy="41776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F839E-3FE2-0426-CC7F-A8EA37B79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04304CB1-98BE-A060-6824-F6382E273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B8DB85F-3B4E-7575-0CEB-8A6A5CDBCCED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FDE838E-449D-7156-9D1D-0D63D07ED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3EB0994D-45CC-C113-6330-0E7B39220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970F059F-EC3E-BE65-196A-9FD15D2CA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957A6C3C-9B6E-E46F-7A1A-B2DFBBE1D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" name="Tekstvak 96">
            <a:extLst>
              <a:ext uri="{FF2B5EF4-FFF2-40B4-BE49-F238E27FC236}">
                <a16:creationId xmlns:a16="http://schemas.microsoft.com/office/drawing/2014/main" id="{88C48D1F-BB68-C6ED-56E0-45CA4BA6B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771" y="6305315"/>
            <a:ext cx="4392613" cy="338554"/>
          </a:xfrm>
          <a:prstGeom prst="rect">
            <a:avLst/>
          </a:prstGeom>
          <a:solidFill>
            <a:srgbClr val="FFF1EE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‘NON-DIFFUSE GLIOMAS’</a:t>
            </a:r>
          </a:p>
        </p:txBody>
      </p:sp>
      <p:sp>
        <p:nvSpPr>
          <p:cNvPr id="289" name="Tekstvak 288">
            <a:extLst>
              <a:ext uri="{FF2B5EF4-FFF2-40B4-BE49-F238E27FC236}">
                <a16:creationId xmlns:a16="http://schemas.microsoft.com/office/drawing/2014/main" id="{20F0951A-DF44-331B-F212-2D704E884392}"/>
              </a:ext>
            </a:extLst>
          </p:cNvPr>
          <p:cNvSpPr txBox="1"/>
          <p:nvPr/>
        </p:nvSpPr>
        <p:spPr>
          <a:xfrm>
            <a:off x="2872845" y="6305315"/>
            <a:ext cx="2376488" cy="338554"/>
          </a:xfrm>
          <a:prstGeom prst="rect">
            <a:avLst/>
          </a:prstGeom>
          <a:solidFill>
            <a:srgbClr val="FFF1EE"/>
          </a:solidFill>
          <a:ln w="12700" cmpd="sng">
            <a:noFill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S PGothic" charset="0"/>
                <a:cs typeface="MS PGothic" charset="0"/>
              </a:rPr>
              <a:t>DIFFUSE GLIOMAS</a:t>
            </a:r>
          </a:p>
        </p:txBody>
      </p:sp>
      <p:cxnSp>
        <p:nvCxnSpPr>
          <p:cNvPr id="290" name="Rechte verbindingslijn 289">
            <a:extLst>
              <a:ext uri="{FF2B5EF4-FFF2-40B4-BE49-F238E27FC236}">
                <a16:creationId xmlns:a16="http://schemas.microsoft.com/office/drawing/2014/main" id="{488ED6C6-C7CF-39EE-80B9-0BAE1C39CC55}"/>
              </a:ext>
            </a:extLst>
          </p:cNvPr>
          <p:cNvCxnSpPr/>
          <p:nvPr/>
        </p:nvCxnSpPr>
        <p:spPr>
          <a:xfrm flipV="1">
            <a:off x="3161770" y="3693877"/>
            <a:ext cx="863600" cy="306388"/>
          </a:xfrm>
          <a:prstGeom prst="line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91" name="Rechte verbindingslijn 290">
            <a:extLst>
              <a:ext uri="{FF2B5EF4-FFF2-40B4-BE49-F238E27FC236}">
                <a16:creationId xmlns:a16="http://schemas.microsoft.com/office/drawing/2014/main" id="{33F2177D-09E0-5F7E-D75E-62D3A50DAE2D}"/>
              </a:ext>
            </a:extLst>
          </p:cNvPr>
          <p:cNvCxnSpPr/>
          <p:nvPr/>
        </p:nvCxnSpPr>
        <p:spPr>
          <a:xfrm>
            <a:off x="4025370" y="3711340"/>
            <a:ext cx="0" cy="360362"/>
          </a:xfrm>
          <a:prstGeom prst="line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92" name="Rechte verbindingslijn 291">
            <a:extLst>
              <a:ext uri="{FF2B5EF4-FFF2-40B4-BE49-F238E27FC236}">
                <a16:creationId xmlns:a16="http://schemas.microsoft.com/office/drawing/2014/main" id="{B74A0108-A6FA-4E00-3A77-F3F09609151A}"/>
              </a:ext>
            </a:extLst>
          </p:cNvPr>
          <p:cNvCxnSpPr/>
          <p:nvPr/>
        </p:nvCxnSpPr>
        <p:spPr>
          <a:xfrm>
            <a:off x="4025371" y="3693877"/>
            <a:ext cx="936625" cy="306388"/>
          </a:xfrm>
          <a:prstGeom prst="line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93" name="Rechte verbindingslijn 292">
            <a:extLst>
              <a:ext uri="{FF2B5EF4-FFF2-40B4-BE49-F238E27FC236}">
                <a16:creationId xmlns:a16="http://schemas.microsoft.com/office/drawing/2014/main" id="{647A5A5D-38BE-912B-12D9-5CD7B552A9CD}"/>
              </a:ext>
            </a:extLst>
          </p:cNvPr>
          <p:cNvCxnSpPr>
            <a:stCxn id="317" idx="2"/>
          </p:cNvCxnSpPr>
          <p:nvPr/>
        </p:nvCxnSpPr>
        <p:spPr>
          <a:xfrm>
            <a:off x="6833658" y="2887427"/>
            <a:ext cx="1223962" cy="465138"/>
          </a:xfrm>
          <a:prstGeom prst="line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94" name="Tekstvak 293">
            <a:extLst>
              <a:ext uri="{FF2B5EF4-FFF2-40B4-BE49-F238E27FC236}">
                <a16:creationId xmlns:a16="http://schemas.microsoft.com/office/drawing/2014/main" id="{0D00CFFF-157B-03F1-3419-83A167EF0730}"/>
              </a:ext>
            </a:extLst>
          </p:cNvPr>
          <p:cNvSpPr txBox="1"/>
          <p:nvPr/>
        </p:nvSpPr>
        <p:spPr>
          <a:xfrm>
            <a:off x="8273521" y="3279541"/>
            <a:ext cx="1439863" cy="43973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ctr" hangingPunct="1">
              <a:lnSpc>
                <a:spcPct val="70000"/>
              </a:lnSpc>
              <a:defRPr/>
            </a:pPr>
            <a:r>
              <a:rPr lang="nl-NL" sz="1050" b="1" kern="1200" dirty="0">
                <a:ea typeface="MS PGothic" charset="0"/>
                <a:cs typeface="MS PGothic" charset="0"/>
              </a:rPr>
              <a:t>mixed </a:t>
            </a:r>
          </a:p>
          <a:p>
            <a:pPr algn="ctr" hangingPunct="1">
              <a:lnSpc>
                <a:spcPct val="70000"/>
              </a:lnSpc>
              <a:defRPr/>
            </a:pPr>
            <a:r>
              <a:rPr lang="nl-NL" sz="1050" b="1" kern="1200" dirty="0" err="1">
                <a:ea typeface="MS PGothic" charset="0"/>
                <a:cs typeface="MS PGothic" charset="0"/>
              </a:rPr>
              <a:t>neuronal-glial</a:t>
            </a:r>
            <a:endParaRPr lang="nl-NL" sz="1050" b="1" kern="1200" dirty="0">
              <a:ea typeface="MS PGothic" charset="0"/>
              <a:cs typeface="MS PGothic" charset="0"/>
            </a:endParaRPr>
          </a:p>
          <a:p>
            <a:pPr algn="ctr" hangingPunct="1">
              <a:lnSpc>
                <a:spcPct val="70000"/>
              </a:lnSpc>
              <a:defRPr/>
            </a:pPr>
            <a:r>
              <a:rPr lang="nl-NL" sz="1050" b="1" kern="1200" dirty="0">
                <a:ea typeface="MS PGothic" charset="0"/>
                <a:cs typeface="MS PGothic" charset="0"/>
              </a:rPr>
              <a:t>tumor</a:t>
            </a:r>
          </a:p>
        </p:txBody>
      </p:sp>
      <p:cxnSp>
        <p:nvCxnSpPr>
          <p:cNvPr id="295" name="Rechte verbindingslijn 294">
            <a:extLst>
              <a:ext uri="{FF2B5EF4-FFF2-40B4-BE49-F238E27FC236}">
                <a16:creationId xmlns:a16="http://schemas.microsoft.com/office/drawing/2014/main" id="{C3CD4896-00A7-A9BE-7078-DF092B7BB76A}"/>
              </a:ext>
            </a:extLst>
          </p:cNvPr>
          <p:cNvCxnSpPr>
            <a:endCxn id="317" idx="2"/>
          </p:cNvCxnSpPr>
          <p:nvPr/>
        </p:nvCxnSpPr>
        <p:spPr>
          <a:xfrm flipV="1">
            <a:off x="5609696" y="2887428"/>
            <a:ext cx="1223963" cy="536575"/>
          </a:xfrm>
          <a:prstGeom prst="line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96" name="Rechte verbindingslijn 295">
            <a:extLst>
              <a:ext uri="{FF2B5EF4-FFF2-40B4-BE49-F238E27FC236}">
                <a16:creationId xmlns:a16="http://schemas.microsoft.com/office/drawing/2014/main" id="{B757FEA1-29CF-DD0B-F07E-2CF111FE4E1E}"/>
              </a:ext>
            </a:extLst>
          </p:cNvPr>
          <p:cNvCxnSpPr>
            <a:endCxn id="317" idx="2"/>
          </p:cNvCxnSpPr>
          <p:nvPr/>
        </p:nvCxnSpPr>
        <p:spPr>
          <a:xfrm flipV="1">
            <a:off x="3953934" y="2887427"/>
            <a:ext cx="2879725" cy="465138"/>
          </a:xfrm>
          <a:prstGeom prst="line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97" name="Rechthoek 296">
            <a:extLst>
              <a:ext uri="{FF2B5EF4-FFF2-40B4-BE49-F238E27FC236}">
                <a16:creationId xmlns:a16="http://schemas.microsoft.com/office/drawing/2014/main" id="{A74EF98A-3BD0-CF9E-5733-3A8543239EBF}"/>
              </a:ext>
            </a:extLst>
          </p:cNvPr>
          <p:cNvSpPr/>
          <p:nvPr/>
        </p:nvSpPr>
        <p:spPr>
          <a:xfrm>
            <a:off x="5249334" y="3279540"/>
            <a:ext cx="1152525" cy="431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98" name="Tekstvak 297">
            <a:extLst>
              <a:ext uri="{FF2B5EF4-FFF2-40B4-BE49-F238E27FC236}">
                <a16:creationId xmlns:a16="http://schemas.microsoft.com/office/drawing/2014/main" id="{F7CB9943-BE19-64C2-FE6C-D7814F37B3BF}"/>
              </a:ext>
            </a:extLst>
          </p:cNvPr>
          <p:cNvSpPr txBox="1"/>
          <p:nvPr/>
        </p:nvSpPr>
        <p:spPr>
          <a:xfrm>
            <a:off x="5249334" y="3279541"/>
            <a:ext cx="1152525" cy="43973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ctr" hangingPunct="1">
              <a:lnSpc>
                <a:spcPct val="70000"/>
              </a:lnSpc>
              <a:defRPr/>
            </a:pPr>
            <a:r>
              <a:rPr lang="nl-NL" sz="1050" b="1" kern="1200" dirty="0">
                <a:ea typeface="MS PGothic" charset="0"/>
                <a:cs typeface="MS PGothic" charset="0"/>
              </a:rPr>
              <a:t>other </a:t>
            </a:r>
          </a:p>
          <a:p>
            <a:pPr algn="ctr" hangingPunct="1">
              <a:lnSpc>
                <a:spcPct val="70000"/>
              </a:lnSpc>
              <a:defRPr/>
            </a:pPr>
            <a:r>
              <a:rPr lang="nl-NL" sz="1050" b="1" kern="1200" dirty="0" err="1">
                <a:ea typeface="MS PGothic" charset="0"/>
                <a:cs typeface="MS PGothic" charset="0"/>
              </a:rPr>
              <a:t>astrocytic</a:t>
            </a:r>
            <a:endParaRPr lang="nl-NL" sz="1050" b="1" kern="1200" dirty="0">
              <a:ea typeface="MS PGothic" charset="0"/>
              <a:cs typeface="MS PGothic" charset="0"/>
            </a:endParaRPr>
          </a:p>
          <a:p>
            <a:pPr algn="ctr" hangingPunct="1">
              <a:lnSpc>
                <a:spcPct val="70000"/>
              </a:lnSpc>
              <a:defRPr/>
            </a:pPr>
            <a:r>
              <a:rPr lang="nl-NL" sz="1050" b="1" kern="1200" dirty="0">
                <a:ea typeface="MS PGothic" charset="0"/>
                <a:cs typeface="MS PGothic" charset="0"/>
              </a:rPr>
              <a:t>tumor</a:t>
            </a:r>
          </a:p>
        </p:txBody>
      </p:sp>
      <p:sp>
        <p:nvSpPr>
          <p:cNvPr id="299" name="Rechthoek 298">
            <a:extLst>
              <a:ext uri="{FF2B5EF4-FFF2-40B4-BE49-F238E27FC236}">
                <a16:creationId xmlns:a16="http://schemas.microsoft.com/office/drawing/2014/main" id="{6E836C6D-62BD-1491-81F6-532BD3010C20}"/>
              </a:ext>
            </a:extLst>
          </p:cNvPr>
          <p:cNvSpPr/>
          <p:nvPr/>
        </p:nvSpPr>
        <p:spPr>
          <a:xfrm>
            <a:off x="2872845" y="3279540"/>
            <a:ext cx="2376488" cy="431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0" name="Rechthoek 299">
            <a:extLst>
              <a:ext uri="{FF2B5EF4-FFF2-40B4-BE49-F238E27FC236}">
                <a16:creationId xmlns:a16="http://schemas.microsoft.com/office/drawing/2014/main" id="{6FD4C6DD-50C8-7B46-FDCF-34CEEFD73A74}"/>
              </a:ext>
            </a:extLst>
          </p:cNvPr>
          <p:cNvSpPr/>
          <p:nvPr/>
        </p:nvSpPr>
        <p:spPr>
          <a:xfrm>
            <a:off x="2512484" y="4287603"/>
            <a:ext cx="4897437" cy="504825"/>
          </a:xfrm>
          <a:prstGeom prst="rect">
            <a:avLst/>
          </a:prstGeom>
          <a:solidFill>
            <a:srgbClr val="66FF33">
              <a:alpha val="20000"/>
            </a:srgbClr>
          </a:solidFill>
          <a:ln w="25400" cap="flat" cmpd="sng" algn="ctr">
            <a:noFill/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1" name="Rechthoek 300">
            <a:extLst>
              <a:ext uri="{FF2B5EF4-FFF2-40B4-BE49-F238E27FC236}">
                <a16:creationId xmlns:a16="http://schemas.microsoft.com/office/drawing/2014/main" id="{B728073C-167E-FA71-19A2-3B11F9EFE570}"/>
              </a:ext>
            </a:extLst>
          </p:cNvPr>
          <p:cNvSpPr/>
          <p:nvPr/>
        </p:nvSpPr>
        <p:spPr>
          <a:xfrm>
            <a:off x="2872845" y="4287603"/>
            <a:ext cx="2376488" cy="504825"/>
          </a:xfrm>
          <a:prstGeom prst="rect">
            <a:avLst/>
          </a:prstGeom>
          <a:solidFill>
            <a:srgbClr val="FFF1EE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302" name="Rechte verbindingslijn 301">
            <a:extLst>
              <a:ext uri="{FF2B5EF4-FFF2-40B4-BE49-F238E27FC236}">
                <a16:creationId xmlns:a16="http://schemas.microsoft.com/office/drawing/2014/main" id="{A1F900FA-FEC6-B417-147C-600547EBE761}"/>
              </a:ext>
            </a:extLst>
          </p:cNvPr>
          <p:cNvCxnSpPr/>
          <p:nvPr/>
        </p:nvCxnSpPr>
        <p:spPr>
          <a:xfrm flipH="1">
            <a:off x="6833658" y="1623778"/>
            <a:ext cx="0" cy="1655763"/>
          </a:xfrm>
          <a:prstGeom prst="line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03" name="Tekstvak 8">
            <a:extLst>
              <a:ext uri="{FF2B5EF4-FFF2-40B4-BE49-F238E27FC236}">
                <a16:creationId xmlns:a16="http://schemas.microsoft.com/office/drawing/2014/main" id="{11B7A41F-D954-D491-2521-58FC2CC97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583" y="3928827"/>
            <a:ext cx="792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kern="1200">
                <a:solidFill>
                  <a:srgbClr val="000000"/>
                </a:solidFill>
                <a:latin typeface="Calibri" panose="020F0502020204030204" pitchFamily="34" charset="0"/>
              </a:rPr>
              <a:t>WHO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kern="1200">
                <a:solidFill>
                  <a:srgbClr val="000000"/>
                </a:solidFill>
                <a:latin typeface="Calibri" panose="020F0502020204030204" pitchFamily="34" charset="0"/>
              </a:rPr>
              <a:t>grade</a:t>
            </a:r>
          </a:p>
        </p:txBody>
      </p:sp>
      <p:sp>
        <p:nvSpPr>
          <p:cNvPr id="304" name="Rechthoek 303">
            <a:extLst>
              <a:ext uri="{FF2B5EF4-FFF2-40B4-BE49-F238E27FC236}">
                <a16:creationId xmlns:a16="http://schemas.microsoft.com/office/drawing/2014/main" id="{398ED898-EDA4-FC23-1904-17F4123BB7E6}"/>
              </a:ext>
            </a:extLst>
          </p:cNvPr>
          <p:cNvSpPr/>
          <p:nvPr/>
        </p:nvSpPr>
        <p:spPr>
          <a:xfrm>
            <a:off x="2512484" y="5800491"/>
            <a:ext cx="1512887" cy="503237"/>
          </a:xfrm>
          <a:prstGeom prst="rect">
            <a:avLst/>
          </a:prstGeom>
          <a:solidFill>
            <a:srgbClr val="FF3300">
              <a:alpha val="30196"/>
            </a:srgbClr>
          </a:solidFill>
          <a:ln w="25400" cap="flat" cmpd="sng" algn="ctr">
            <a:noFill/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5" name="Rechthoek 304">
            <a:extLst>
              <a:ext uri="{FF2B5EF4-FFF2-40B4-BE49-F238E27FC236}">
                <a16:creationId xmlns:a16="http://schemas.microsoft.com/office/drawing/2014/main" id="{43004E37-A3D7-574A-0E8A-332847C482B7}"/>
              </a:ext>
            </a:extLst>
          </p:cNvPr>
          <p:cNvSpPr/>
          <p:nvPr/>
        </p:nvSpPr>
        <p:spPr>
          <a:xfrm>
            <a:off x="2512484" y="5295666"/>
            <a:ext cx="4897437" cy="504825"/>
          </a:xfrm>
          <a:prstGeom prst="rect">
            <a:avLst/>
          </a:prstGeom>
          <a:solidFill>
            <a:srgbClr val="FF33CC">
              <a:alpha val="20000"/>
            </a:srgbClr>
          </a:solidFill>
          <a:ln w="25400" cap="flat" cmpd="sng" algn="ctr">
            <a:noFill/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6" name="Rechthoek 305">
            <a:extLst>
              <a:ext uri="{FF2B5EF4-FFF2-40B4-BE49-F238E27FC236}">
                <a16:creationId xmlns:a16="http://schemas.microsoft.com/office/drawing/2014/main" id="{609CEBAF-0574-4F0D-0201-11BBAD904D4F}"/>
              </a:ext>
            </a:extLst>
          </p:cNvPr>
          <p:cNvSpPr/>
          <p:nvPr/>
        </p:nvSpPr>
        <p:spPr>
          <a:xfrm>
            <a:off x="2512484" y="4792427"/>
            <a:ext cx="4897437" cy="503238"/>
          </a:xfrm>
          <a:prstGeom prst="rect">
            <a:avLst/>
          </a:prstGeom>
          <a:solidFill>
            <a:srgbClr val="FFC000">
              <a:alpha val="20000"/>
            </a:srgbClr>
          </a:solidFill>
          <a:ln w="25400" cap="flat" cmpd="sng" algn="ctr">
            <a:noFill/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307" name="Rechte verbindingslijn met pijl 306">
            <a:extLst>
              <a:ext uri="{FF2B5EF4-FFF2-40B4-BE49-F238E27FC236}">
                <a16:creationId xmlns:a16="http://schemas.microsoft.com/office/drawing/2014/main" id="{92BB1B4F-635F-E878-A9DD-59F26FD52EB4}"/>
              </a:ext>
            </a:extLst>
          </p:cNvPr>
          <p:cNvCxnSpPr/>
          <p:nvPr/>
        </p:nvCxnSpPr>
        <p:spPr>
          <a:xfrm>
            <a:off x="6833658" y="1695216"/>
            <a:ext cx="576262" cy="217487"/>
          </a:xfrm>
          <a:prstGeom prst="straightConnector1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08" name="Rechte verbindingslijn met pijl 307">
            <a:extLst>
              <a:ext uri="{FF2B5EF4-FFF2-40B4-BE49-F238E27FC236}">
                <a16:creationId xmlns:a16="http://schemas.microsoft.com/office/drawing/2014/main" id="{6CE2E40F-31DE-D807-F0A1-CC8CF8F2CF07}"/>
              </a:ext>
            </a:extLst>
          </p:cNvPr>
          <p:cNvCxnSpPr/>
          <p:nvPr/>
        </p:nvCxnSpPr>
        <p:spPr>
          <a:xfrm>
            <a:off x="6833658" y="1911116"/>
            <a:ext cx="576262" cy="217487"/>
          </a:xfrm>
          <a:prstGeom prst="straightConnector1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309" name="Tekstvak 17">
            <a:extLst>
              <a:ext uri="{FF2B5EF4-FFF2-40B4-BE49-F238E27FC236}">
                <a16:creationId xmlns:a16="http://schemas.microsoft.com/office/drawing/2014/main" id="{23057620-5E41-5836-3CB5-79FD65114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921" y="1768240"/>
            <a:ext cx="9239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000" b="1" kern="1200">
                <a:solidFill>
                  <a:srgbClr val="000000"/>
                </a:solidFill>
                <a:latin typeface="Calibri" panose="020F0502020204030204" pitchFamily="34" charset="0"/>
              </a:rPr>
              <a:t>normal tissue</a:t>
            </a:r>
          </a:p>
        </p:txBody>
      </p:sp>
      <p:sp>
        <p:nvSpPr>
          <p:cNvPr id="311" name="Tekstvak 18">
            <a:extLst>
              <a:ext uri="{FF2B5EF4-FFF2-40B4-BE49-F238E27FC236}">
                <a16:creationId xmlns:a16="http://schemas.microsoft.com/office/drawing/2014/main" id="{D93179B3-31AC-9EFF-E6D5-A504F40AD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920" y="1984140"/>
            <a:ext cx="1322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000" b="1" kern="1200">
                <a:solidFill>
                  <a:srgbClr val="000000"/>
                </a:solidFill>
                <a:latin typeface="Calibri" panose="020F0502020204030204" pitchFamily="34" charset="0"/>
              </a:rPr>
              <a:t>non-neoplastic lesion</a:t>
            </a:r>
          </a:p>
        </p:txBody>
      </p:sp>
      <p:sp>
        <p:nvSpPr>
          <p:cNvPr id="312" name="Tekstvak 19">
            <a:extLst>
              <a:ext uri="{FF2B5EF4-FFF2-40B4-BE49-F238E27FC236}">
                <a16:creationId xmlns:a16="http://schemas.microsoft.com/office/drawing/2014/main" id="{7D862530-EB15-AE2E-4377-D4865B3E5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921" y="2200040"/>
            <a:ext cx="1298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000" b="1" kern="1200">
                <a:solidFill>
                  <a:srgbClr val="000000"/>
                </a:solidFill>
                <a:latin typeface="Calibri" panose="020F0502020204030204" pitchFamily="34" charset="0"/>
              </a:rPr>
              <a:t>metastatic neoplasm</a:t>
            </a:r>
          </a:p>
        </p:txBody>
      </p:sp>
      <p:sp>
        <p:nvSpPr>
          <p:cNvPr id="313" name="Tekstvak 20">
            <a:extLst>
              <a:ext uri="{FF2B5EF4-FFF2-40B4-BE49-F238E27FC236}">
                <a16:creationId xmlns:a16="http://schemas.microsoft.com/office/drawing/2014/main" id="{F31F3AD8-DBF7-0C98-369A-0907BBC67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920" y="2415940"/>
            <a:ext cx="1703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000" b="1" kern="1200">
                <a:solidFill>
                  <a:srgbClr val="000000"/>
                </a:solidFill>
                <a:latin typeface="Calibri" panose="020F0502020204030204" pitchFamily="34" charset="0"/>
              </a:rPr>
              <a:t>primary, but non-glial tumor</a:t>
            </a:r>
          </a:p>
        </p:txBody>
      </p:sp>
      <p:cxnSp>
        <p:nvCxnSpPr>
          <p:cNvPr id="314" name="Rechte verbindingslijn 313">
            <a:extLst>
              <a:ext uri="{FF2B5EF4-FFF2-40B4-BE49-F238E27FC236}">
                <a16:creationId xmlns:a16="http://schemas.microsoft.com/office/drawing/2014/main" id="{81E78B3B-EA1C-4BC0-5FDB-F5FFCEEF6997}"/>
              </a:ext>
            </a:extLst>
          </p:cNvPr>
          <p:cNvCxnSpPr>
            <a:stCxn id="317" idx="2"/>
          </p:cNvCxnSpPr>
          <p:nvPr/>
        </p:nvCxnSpPr>
        <p:spPr>
          <a:xfrm>
            <a:off x="6833658" y="2887427"/>
            <a:ext cx="2303462" cy="465138"/>
          </a:xfrm>
          <a:prstGeom prst="line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15" name="Rechte verbindingslijn met pijl 314">
            <a:extLst>
              <a:ext uri="{FF2B5EF4-FFF2-40B4-BE49-F238E27FC236}">
                <a16:creationId xmlns:a16="http://schemas.microsoft.com/office/drawing/2014/main" id="{09886C58-65EB-3DEA-A94B-58428E0FA8DE}"/>
              </a:ext>
            </a:extLst>
          </p:cNvPr>
          <p:cNvCxnSpPr/>
          <p:nvPr/>
        </p:nvCxnSpPr>
        <p:spPr>
          <a:xfrm>
            <a:off x="6833658" y="2127015"/>
            <a:ext cx="576262" cy="215900"/>
          </a:xfrm>
          <a:prstGeom prst="straightConnector1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16" name="Rechte verbindingslijn met pijl 315">
            <a:extLst>
              <a:ext uri="{FF2B5EF4-FFF2-40B4-BE49-F238E27FC236}">
                <a16:creationId xmlns:a16="http://schemas.microsoft.com/office/drawing/2014/main" id="{7B8838DF-3543-0BA5-7318-B3A93F2B2661}"/>
              </a:ext>
            </a:extLst>
          </p:cNvPr>
          <p:cNvCxnSpPr/>
          <p:nvPr/>
        </p:nvCxnSpPr>
        <p:spPr>
          <a:xfrm>
            <a:off x="6833658" y="2344502"/>
            <a:ext cx="576262" cy="215900"/>
          </a:xfrm>
          <a:prstGeom prst="straightConnector1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317" name="Tekstvak 316">
            <a:extLst>
              <a:ext uri="{FF2B5EF4-FFF2-40B4-BE49-F238E27FC236}">
                <a16:creationId xmlns:a16="http://schemas.microsoft.com/office/drawing/2014/main" id="{326D61BB-8C9E-E535-BDBE-934949BE8FDA}"/>
              </a:ext>
            </a:extLst>
          </p:cNvPr>
          <p:cNvSpPr txBox="1"/>
          <p:nvPr/>
        </p:nvSpPr>
        <p:spPr>
          <a:xfrm>
            <a:off x="6328833" y="2633427"/>
            <a:ext cx="1008062" cy="254000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0070C0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PGothic" charset="0"/>
                <a:cs typeface="MS PGothic" charset="0"/>
              </a:rPr>
              <a:t>GLIAL TUMOR</a:t>
            </a:r>
          </a:p>
        </p:txBody>
      </p:sp>
      <p:sp>
        <p:nvSpPr>
          <p:cNvPr id="318" name="Tekstvak 123">
            <a:extLst>
              <a:ext uri="{FF2B5EF4-FFF2-40B4-BE49-F238E27FC236}">
                <a16:creationId xmlns:a16="http://schemas.microsoft.com/office/drawing/2014/main" id="{F03C40E7-8C3A-C041-BA31-5EEB074F6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433" y="5367102"/>
            <a:ext cx="927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anaplastic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astrocytoma</a:t>
            </a:r>
          </a:p>
        </p:txBody>
      </p:sp>
      <p:sp>
        <p:nvSpPr>
          <p:cNvPr id="319" name="Tekstvak 132">
            <a:extLst>
              <a:ext uri="{FF2B5EF4-FFF2-40B4-BE49-F238E27FC236}">
                <a16:creationId xmlns:a16="http://schemas.microsoft.com/office/drawing/2014/main" id="{AC700C1C-4FAF-D1D8-9CB8-1C6967DFD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583" y="5368691"/>
            <a:ext cx="792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600" b="1" kern="1200">
                <a:solidFill>
                  <a:srgbClr val="000000"/>
                </a:solidFill>
                <a:latin typeface="Calibri" panose="020F0502020204030204" pitchFamily="34" charset="0"/>
              </a:rPr>
              <a:t>III</a:t>
            </a:r>
          </a:p>
        </p:txBody>
      </p:sp>
      <p:sp>
        <p:nvSpPr>
          <p:cNvPr id="320" name="Tekstvak 134">
            <a:extLst>
              <a:ext uri="{FF2B5EF4-FFF2-40B4-BE49-F238E27FC236}">
                <a16:creationId xmlns:a16="http://schemas.microsoft.com/office/drawing/2014/main" id="{3A9E905E-B39E-6226-1BA4-573FB9921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583" y="5873516"/>
            <a:ext cx="792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600" b="1" kern="1200">
                <a:solidFill>
                  <a:srgbClr val="000000"/>
                </a:solidFill>
                <a:latin typeface="Calibri" panose="020F0502020204030204" pitchFamily="34" charset="0"/>
              </a:rPr>
              <a:t>IV</a:t>
            </a:r>
          </a:p>
        </p:txBody>
      </p:sp>
      <p:sp>
        <p:nvSpPr>
          <p:cNvPr id="321" name="Tekstvak 142">
            <a:extLst>
              <a:ext uri="{FF2B5EF4-FFF2-40B4-BE49-F238E27FC236}">
                <a16:creationId xmlns:a16="http://schemas.microsoft.com/office/drawing/2014/main" id="{9472721C-9202-C4F3-281C-1C131466C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434" y="4790841"/>
            <a:ext cx="86518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low grade</a:t>
            </a:r>
          </a:p>
          <a:p>
            <a:pPr algn="ctr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diffuse astrocytoma</a:t>
            </a:r>
          </a:p>
        </p:txBody>
      </p:sp>
      <p:sp>
        <p:nvSpPr>
          <p:cNvPr id="322" name="Tekstvak 145">
            <a:extLst>
              <a:ext uri="{FF2B5EF4-FFF2-40B4-BE49-F238E27FC236}">
                <a16:creationId xmlns:a16="http://schemas.microsoft.com/office/drawing/2014/main" id="{E95D7D2B-738A-9030-379D-9AAC15F14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5870" y="5943366"/>
            <a:ext cx="8651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glioblastoma</a:t>
            </a:r>
          </a:p>
        </p:txBody>
      </p:sp>
      <p:cxnSp>
        <p:nvCxnSpPr>
          <p:cNvPr id="323" name="Rechte verbindingslijn 322">
            <a:extLst>
              <a:ext uri="{FF2B5EF4-FFF2-40B4-BE49-F238E27FC236}">
                <a16:creationId xmlns:a16="http://schemas.microsoft.com/office/drawing/2014/main" id="{2631A7E7-3FDD-9B55-14E2-5F75D8E01362}"/>
              </a:ext>
            </a:extLst>
          </p:cNvPr>
          <p:cNvCxnSpPr>
            <a:stCxn id="329" idx="0"/>
          </p:cNvCxnSpPr>
          <p:nvPr/>
        </p:nvCxnSpPr>
        <p:spPr>
          <a:xfrm flipV="1">
            <a:off x="8992658" y="3695466"/>
            <a:ext cx="0" cy="593725"/>
          </a:xfrm>
          <a:prstGeom prst="line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24" name="Tekstvak 16">
            <a:extLst>
              <a:ext uri="{FF2B5EF4-FFF2-40B4-BE49-F238E27FC236}">
                <a16:creationId xmlns:a16="http://schemas.microsoft.com/office/drawing/2014/main" id="{049F9D82-25F5-91BD-43F5-433F3C73D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8833" y="1336441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b="1" kern="1200">
                <a:solidFill>
                  <a:srgbClr val="000000"/>
                </a:solidFill>
                <a:latin typeface="Calibri" panose="020F0502020204030204" pitchFamily="34" charset="0"/>
              </a:rPr>
              <a:t>tissue specimen</a:t>
            </a:r>
          </a:p>
        </p:txBody>
      </p:sp>
      <p:cxnSp>
        <p:nvCxnSpPr>
          <p:cNvPr id="325" name="Rechte verbindingslijn 79">
            <a:extLst>
              <a:ext uri="{FF2B5EF4-FFF2-40B4-BE49-F238E27FC236}">
                <a16:creationId xmlns:a16="http://schemas.microsoft.com/office/drawing/2014/main" id="{B2564182-E829-497D-4C6B-269579680D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49333" y="4287603"/>
            <a:ext cx="0" cy="2016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6" name="Rechte verbindingslijn 79">
            <a:extLst>
              <a:ext uri="{FF2B5EF4-FFF2-40B4-BE49-F238E27FC236}">
                <a16:creationId xmlns:a16="http://schemas.microsoft.com/office/drawing/2014/main" id="{5509A809-D34C-71F6-3A6C-FBC419C975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72845" y="4289191"/>
            <a:ext cx="0" cy="2016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" name="Tekstvak 124">
            <a:extLst>
              <a:ext uri="{FF2B5EF4-FFF2-40B4-BE49-F238E27FC236}">
                <a16:creationId xmlns:a16="http://schemas.microsoft.com/office/drawing/2014/main" id="{EB4A1657-7D57-ED5A-C53D-E6CA888C2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583" y="4360627"/>
            <a:ext cx="792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600" b="1" kern="120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</a:p>
        </p:txBody>
      </p:sp>
      <p:sp>
        <p:nvSpPr>
          <p:cNvPr id="328" name="Tekstvak 130">
            <a:extLst>
              <a:ext uri="{FF2B5EF4-FFF2-40B4-BE49-F238E27FC236}">
                <a16:creationId xmlns:a16="http://schemas.microsoft.com/office/drawing/2014/main" id="{A7372F7D-3D55-7090-A534-46D196EC7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583" y="4865452"/>
            <a:ext cx="792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600" b="1" kern="1200">
                <a:solidFill>
                  <a:srgbClr val="000000"/>
                </a:solidFill>
                <a:latin typeface="Calibri" panose="020F0502020204030204" pitchFamily="34" charset="0"/>
              </a:rPr>
              <a:t>II</a:t>
            </a:r>
          </a:p>
        </p:txBody>
      </p:sp>
      <p:sp>
        <p:nvSpPr>
          <p:cNvPr id="329" name="Rechthoek 328">
            <a:extLst>
              <a:ext uri="{FF2B5EF4-FFF2-40B4-BE49-F238E27FC236}">
                <a16:creationId xmlns:a16="http://schemas.microsoft.com/office/drawing/2014/main" id="{15E66CEF-EA65-3510-8978-B72D9858A9FB}"/>
              </a:ext>
            </a:extLst>
          </p:cNvPr>
          <p:cNvSpPr/>
          <p:nvPr/>
        </p:nvSpPr>
        <p:spPr bwMode="auto">
          <a:xfrm>
            <a:off x="8273521" y="4289191"/>
            <a:ext cx="1439863" cy="1584325"/>
          </a:xfrm>
          <a:prstGeom prst="rect">
            <a:avLst/>
          </a:prstGeom>
          <a:gradFill flip="none" rotWithShape="1">
            <a:gsLst>
              <a:gs pos="52000">
                <a:srgbClr val="66FF33">
                  <a:alpha val="20000"/>
                </a:srgbClr>
              </a:gs>
              <a:gs pos="100000">
                <a:srgbClr val="FFFFFF">
                  <a:alpha val="20000"/>
                </a:srgbClr>
              </a:gs>
              <a:gs pos="72000">
                <a:srgbClr val="FFCC00">
                  <a:alpha val="20000"/>
                </a:srgbClr>
              </a:gs>
              <a:gs pos="99000">
                <a:srgbClr val="FF33CC">
                  <a:alpha val="20000"/>
                </a:srgbClr>
              </a:gs>
            </a:gsLst>
            <a:lin ang="5400000" scaled="0"/>
            <a:tileRect/>
          </a:gra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30" name="Tekstvak 192">
            <a:extLst>
              <a:ext uri="{FF2B5EF4-FFF2-40B4-BE49-F238E27FC236}">
                <a16:creationId xmlns:a16="http://schemas.microsoft.com/office/drawing/2014/main" id="{5AC642E3-B5B8-553D-46EE-0B7A6BF0D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0496" y="4289191"/>
            <a:ext cx="15843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ganglioglioma</a:t>
            </a:r>
          </a:p>
        </p:txBody>
      </p:sp>
      <p:sp>
        <p:nvSpPr>
          <p:cNvPr id="331" name="Tekstvak 192">
            <a:extLst>
              <a:ext uri="{FF2B5EF4-FFF2-40B4-BE49-F238E27FC236}">
                <a16:creationId xmlns:a16="http://schemas.microsoft.com/office/drawing/2014/main" id="{CD01F6E0-307E-29AF-D378-061D1AEC8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2084" y="5511565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anaplastic ganglioglioma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nl-NL" altLang="nl-NL" sz="900" b="1" i="1" kern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32" name="Tekstvak 192">
            <a:extLst>
              <a:ext uri="{FF2B5EF4-FFF2-40B4-BE49-F238E27FC236}">
                <a16:creationId xmlns:a16="http://schemas.microsoft.com/office/drawing/2014/main" id="{DB2FB024-34C6-1DA7-8C7C-59C75F69A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0496" y="4720991"/>
            <a:ext cx="15843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papillary glioneuronal tumor</a:t>
            </a:r>
          </a:p>
        </p:txBody>
      </p:sp>
      <p:sp>
        <p:nvSpPr>
          <p:cNvPr id="333" name="Tekstvak 192">
            <a:extLst>
              <a:ext uri="{FF2B5EF4-FFF2-40B4-BE49-F238E27FC236}">
                <a16:creationId xmlns:a16="http://schemas.microsoft.com/office/drawing/2014/main" id="{4A906C99-4EAF-3DD4-D5AF-1111F0077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0496" y="4936891"/>
            <a:ext cx="158432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desmoplastic infantile</a:t>
            </a:r>
          </a:p>
          <a:p>
            <a:pPr algn="ctr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astrocytoma/ganglioglioma</a:t>
            </a:r>
          </a:p>
        </p:txBody>
      </p:sp>
      <p:sp>
        <p:nvSpPr>
          <p:cNvPr id="334" name="Tekstvak 192">
            <a:extLst>
              <a:ext uri="{FF2B5EF4-FFF2-40B4-BE49-F238E27FC236}">
                <a16:creationId xmlns:a16="http://schemas.microsoft.com/office/drawing/2014/main" id="{3AAC51C3-E3C0-5981-74ED-D74EC5697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2084" y="4503502"/>
            <a:ext cx="15843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 dirty="0" err="1">
                <a:solidFill>
                  <a:srgbClr val="000000"/>
                </a:solidFill>
                <a:latin typeface="Calibri" panose="020F0502020204030204" pitchFamily="34" charset="0"/>
              </a:rPr>
              <a:t>rosette-forming</a:t>
            </a:r>
            <a:r>
              <a:rPr lang="nl-NL" altLang="nl-NL" sz="900" b="1" i="1" kern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altLang="nl-NL" sz="900" b="1" i="1" kern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glioneuronal</a:t>
            </a:r>
            <a:r>
              <a:rPr lang="nl-NL" altLang="nl-NL" sz="900" b="1" i="1" kern="1200" dirty="0">
                <a:solidFill>
                  <a:srgbClr val="000000"/>
                </a:solidFill>
                <a:latin typeface="Calibri" panose="020F0502020204030204" pitchFamily="34" charset="0"/>
              </a:rPr>
              <a:t> tumor of </a:t>
            </a:r>
            <a:r>
              <a:rPr lang="nl-NL" altLang="nl-NL" sz="900" b="1" i="1" kern="1200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nl-NL" altLang="nl-NL" sz="900" b="1" i="1" kern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altLang="nl-NL" sz="900" b="1" i="1" kern="1200" dirty="0" err="1">
                <a:solidFill>
                  <a:srgbClr val="000000"/>
                </a:solidFill>
                <a:latin typeface="Calibri" panose="020F0502020204030204" pitchFamily="34" charset="0"/>
              </a:rPr>
              <a:t>fourth</a:t>
            </a:r>
            <a:r>
              <a:rPr lang="nl-NL" altLang="nl-NL" sz="900" b="1" i="1" kern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altLang="nl-NL" sz="900" b="1" i="1" kern="1200" dirty="0" err="1">
                <a:solidFill>
                  <a:srgbClr val="000000"/>
                </a:solidFill>
                <a:latin typeface="Calibri" panose="020F0502020204030204" pitchFamily="34" charset="0"/>
              </a:rPr>
              <a:t>ventricle</a:t>
            </a:r>
            <a:endParaRPr lang="nl-NL" altLang="nl-NL" sz="900" b="1" i="1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35" name="Tekstvak 192">
            <a:extLst>
              <a:ext uri="{FF2B5EF4-FFF2-40B4-BE49-F238E27FC236}">
                <a16:creationId xmlns:a16="http://schemas.microsoft.com/office/drawing/2014/main" id="{48F3181D-17A8-02C7-B95F-617AFBFC7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0496" y="5224227"/>
            <a:ext cx="158432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diffuse leptomeningeal</a:t>
            </a:r>
          </a:p>
          <a:p>
            <a:pPr algn="ctr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glioneuronal tumor</a:t>
            </a:r>
          </a:p>
        </p:txBody>
      </p:sp>
      <p:cxnSp>
        <p:nvCxnSpPr>
          <p:cNvPr id="336" name="Rechte verbindingslijn 84">
            <a:extLst>
              <a:ext uri="{FF2B5EF4-FFF2-40B4-BE49-F238E27FC236}">
                <a16:creationId xmlns:a16="http://schemas.microsoft.com/office/drawing/2014/main" id="{ACB44258-0035-6740-3A56-20C7BDE2D71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646208" y="5043252"/>
            <a:ext cx="15113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" name="Tekstvak 142">
            <a:extLst>
              <a:ext uri="{FF2B5EF4-FFF2-40B4-BE49-F238E27FC236}">
                <a16:creationId xmlns:a16="http://schemas.microsoft.com/office/drawing/2014/main" id="{A945C05F-E048-DD4E-6C51-F7DC756D9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009" y="4792428"/>
            <a:ext cx="865187" cy="42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800" i="1" kern="1200">
                <a:solidFill>
                  <a:srgbClr val="000000"/>
                </a:solidFill>
                <a:latin typeface="Calibri" panose="020F0502020204030204" pitchFamily="34" charset="0"/>
              </a:rPr>
              <a:t>low grade</a:t>
            </a:r>
          </a:p>
          <a:p>
            <a:pPr algn="ctr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800" i="1" kern="1200">
                <a:solidFill>
                  <a:srgbClr val="000000"/>
                </a:solidFill>
                <a:latin typeface="Calibri" panose="020F0502020204030204" pitchFamily="34" charset="0"/>
              </a:rPr>
              <a:t>oligo-astrocytoma</a:t>
            </a:r>
          </a:p>
        </p:txBody>
      </p:sp>
      <p:sp>
        <p:nvSpPr>
          <p:cNvPr id="338" name="Tekstvak 142">
            <a:extLst>
              <a:ext uri="{FF2B5EF4-FFF2-40B4-BE49-F238E27FC236}">
                <a16:creationId xmlns:a16="http://schemas.microsoft.com/office/drawing/2014/main" id="{DB901494-DE43-73F8-1876-A4B25ABD7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5734" y="4792427"/>
            <a:ext cx="8651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low grade</a:t>
            </a:r>
          </a:p>
          <a:p>
            <a:pPr algn="ctr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oligo- dendroglioma</a:t>
            </a:r>
          </a:p>
        </p:txBody>
      </p:sp>
      <p:sp>
        <p:nvSpPr>
          <p:cNvPr id="339" name="Tekstvak 142">
            <a:extLst>
              <a:ext uri="{FF2B5EF4-FFF2-40B4-BE49-F238E27FC236}">
                <a16:creationId xmlns:a16="http://schemas.microsoft.com/office/drawing/2014/main" id="{9300C899-6F22-186B-5862-BEF3C2B68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009" y="5295665"/>
            <a:ext cx="86518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800" i="1" kern="1200">
                <a:solidFill>
                  <a:srgbClr val="000000"/>
                </a:solidFill>
                <a:latin typeface="Calibri" panose="020F0502020204030204" pitchFamily="34" charset="0"/>
              </a:rPr>
              <a:t>anaplastic</a:t>
            </a:r>
          </a:p>
          <a:p>
            <a:pPr algn="ctr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800" i="1" kern="1200">
                <a:solidFill>
                  <a:srgbClr val="000000"/>
                </a:solidFill>
                <a:latin typeface="Calibri" panose="020F0502020204030204" pitchFamily="34" charset="0"/>
              </a:rPr>
              <a:t>oligo-astrocytoma</a:t>
            </a:r>
          </a:p>
        </p:txBody>
      </p:sp>
      <p:sp>
        <p:nvSpPr>
          <p:cNvPr id="340" name="Tekstvak 142">
            <a:extLst>
              <a:ext uri="{FF2B5EF4-FFF2-40B4-BE49-F238E27FC236}">
                <a16:creationId xmlns:a16="http://schemas.microsoft.com/office/drawing/2014/main" id="{D83EADB7-96F3-9B06-3E1D-2B080C312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5734" y="5295666"/>
            <a:ext cx="86518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anaplastic</a:t>
            </a:r>
          </a:p>
          <a:p>
            <a:pPr algn="ctr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oligo- dendroglioma</a:t>
            </a:r>
          </a:p>
        </p:txBody>
      </p:sp>
      <p:sp>
        <p:nvSpPr>
          <p:cNvPr id="341" name="Tekstvak 164">
            <a:extLst>
              <a:ext uri="{FF2B5EF4-FFF2-40B4-BE49-F238E27FC236}">
                <a16:creationId xmlns:a16="http://schemas.microsoft.com/office/drawing/2014/main" id="{2A28F829-2938-339B-6916-B4B43246D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334" y="4287602"/>
            <a:ext cx="11525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pilocytic</a:t>
            </a:r>
          </a:p>
          <a:p>
            <a:pPr algn="ctr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astrocytoma</a:t>
            </a:r>
          </a:p>
          <a:p>
            <a:pPr algn="ctr" fontAlgn="base" hangingPunct="1">
              <a:lnSpc>
                <a:spcPct val="3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nl-NL" altLang="nl-NL" sz="900" b="1" i="1" kern="12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subependymal giant cell astrocytoma</a:t>
            </a:r>
          </a:p>
        </p:txBody>
      </p:sp>
      <p:sp>
        <p:nvSpPr>
          <p:cNvPr id="342" name="Tekstvak 182">
            <a:extLst>
              <a:ext uri="{FF2B5EF4-FFF2-40B4-BE49-F238E27FC236}">
                <a16:creationId xmlns:a16="http://schemas.microsoft.com/office/drawing/2014/main" id="{53C401D2-1AAE-689E-4C17-D33150548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334" y="4863865"/>
            <a:ext cx="11525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pleiomorphic</a:t>
            </a:r>
          </a:p>
          <a:p>
            <a:pPr algn="ctr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xanthoastrocytoma</a:t>
            </a:r>
          </a:p>
        </p:txBody>
      </p:sp>
      <p:sp>
        <p:nvSpPr>
          <p:cNvPr id="343" name="Tekstvak 142">
            <a:extLst>
              <a:ext uri="{FF2B5EF4-FFF2-40B4-BE49-F238E27FC236}">
                <a16:creationId xmlns:a16="http://schemas.microsoft.com/office/drawing/2014/main" id="{49B83E0B-106B-E6C3-E86C-B947A4F13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334" y="5295666"/>
            <a:ext cx="11525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anaplastic</a:t>
            </a:r>
          </a:p>
          <a:p>
            <a:pPr algn="ctr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pleiomorphic</a:t>
            </a:r>
          </a:p>
          <a:p>
            <a:pPr algn="ctr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xanthoastrocytoma</a:t>
            </a:r>
          </a:p>
        </p:txBody>
      </p:sp>
      <p:sp>
        <p:nvSpPr>
          <p:cNvPr id="344" name="Rechthoek 343">
            <a:extLst>
              <a:ext uri="{FF2B5EF4-FFF2-40B4-BE49-F238E27FC236}">
                <a16:creationId xmlns:a16="http://schemas.microsoft.com/office/drawing/2014/main" id="{D8054313-6E11-DA9A-958B-B7DB488A2444}"/>
              </a:ext>
            </a:extLst>
          </p:cNvPr>
          <p:cNvSpPr/>
          <p:nvPr/>
        </p:nvSpPr>
        <p:spPr>
          <a:xfrm>
            <a:off x="8273521" y="3279540"/>
            <a:ext cx="1439863" cy="431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45" name="Rechthoek 344">
            <a:extLst>
              <a:ext uri="{FF2B5EF4-FFF2-40B4-BE49-F238E27FC236}">
                <a16:creationId xmlns:a16="http://schemas.microsoft.com/office/drawing/2014/main" id="{0D7D619F-3AD7-571A-DA2F-BB18B9158C98}"/>
              </a:ext>
            </a:extLst>
          </p:cNvPr>
          <p:cNvSpPr/>
          <p:nvPr/>
        </p:nvSpPr>
        <p:spPr>
          <a:xfrm>
            <a:off x="6401858" y="3279540"/>
            <a:ext cx="1008062" cy="431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46" name="Tekstvak 345">
            <a:extLst>
              <a:ext uri="{FF2B5EF4-FFF2-40B4-BE49-F238E27FC236}">
                <a16:creationId xmlns:a16="http://schemas.microsoft.com/office/drawing/2014/main" id="{F5E0790D-F806-4DDC-1989-7A1D606B22E9}"/>
              </a:ext>
            </a:extLst>
          </p:cNvPr>
          <p:cNvSpPr txBox="1"/>
          <p:nvPr/>
        </p:nvSpPr>
        <p:spPr>
          <a:xfrm>
            <a:off x="6401858" y="3279540"/>
            <a:ext cx="1008062" cy="40005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ctr" hangingPunct="1">
              <a:lnSpc>
                <a:spcPct val="90000"/>
              </a:lnSpc>
              <a:defRPr/>
            </a:pPr>
            <a:r>
              <a:rPr lang="nl-NL" sz="1050" b="1" kern="1200" dirty="0" err="1">
                <a:ea typeface="MS PGothic" charset="0"/>
                <a:cs typeface="MS PGothic" charset="0"/>
              </a:rPr>
              <a:t>ependymal</a:t>
            </a:r>
            <a:endParaRPr lang="nl-NL" sz="1050" b="1" kern="1200" dirty="0">
              <a:ea typeface="MS PGothic" charset="0"/>
              <a:cs typeface="MS PGothic" charset="0"/>
            </a:endParaRPr>
          </a:p>
          <a:p>
            <a:pPr algn="ctr" hangingPunct="1">
              <a:defRPr/>
            </a:pPr>
            <a:r>
              <a:rPr lang="nl-NL" sz="1050" b="1" kern="1200" dirty="0">
                <a:ea typeface="MS PGothic" charset="0"/>
                <a:cs typeface="MS PGothic" charset="0"/>
              </a:rPr>
              <a:t>tumor</a:t>
            </a:r>
          </a:p>
        </p:txBody>
      </p:sp>
      <p:sp>
        <p:nvSpPr>
          <p:cNvPr id="347" name="Tekstvak 346">
            <a:extLst>
              <a:ext uri="{FF2B5EF4-FFF2-40B4-BE49-F238E27FC236}">
                <a16:creationId xmlns:a16="http://schemas.microsoft.com/office/drawing/2014/main" id="{AB0009A0-EC71-768E-994D-C3216A3B8DA7}"/>
              </a:ext>
            </a:extLst>
          </p:cNvPr>
          <p:cNvSpPr txBox="1"/>
          <p:nvPr/>
        </p:nvSpPr>
        <p:spPr>
          <a:xfrm>
            <a:off x="2872845" y="3279540"/>
            <a:ext cx="2376488" cy="40005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ctr" hangingPunct="1">
              <a:lnSpc>
                <a:spcPct val="90000"/>
              </a:lnSpc>
              <a:defRPr/>
            </a:pPr>
            <a:r>
              <a:rPr lang="nl-NL" sz="1050" b="1" kern="1200" dirty="0">
                <a:ea typeface="MS PGothic" charset="0"/>
                <a:cs typeface="MS PGothic" charset="0"/>
              </a:rPr>
              <a:t>diffuse</a:t>
            </a:r>
          </a:p>
          <a:p>
            <a:pPr algn="ctr" hangingPunct="1">
              <a:defRPr/>
            </a:pPr>
            <a:r>
              <a:rPr lang="nl-NL" sz="1050" b="1" kern="1200" dirty="0" err="1">
                <a:ea typeface="MS PGothic" charset="0"/>
                <a:cs typeface="MS PGothic" charset="0"/>
              </a:rPr>
              <a:t>glioma</a:t>
            </a:r>
            <a:endParaRPr lang="nl-NL" sz="1050" b="1" kern="1200" dirty="0">
              <a:ea typeface="MS PGothic" charset="0"/>
              <a:cs typeface="MS PGothic" charset="0"/>
            </a:endParaRPr>
          </a:p>
        </p:txBody>
      </p:sp>
      <p:sp>
        <p:nvSpPr>
          <p:cNvPr id="348" name="Tekstvak 163">
            <a:extLst>
              <a:ext uri="{FF2B5EF4-FFF2-40B4-BE49-F238E27FC236}">
                <a16:creationId xmlns:a16="http://schemas.microsoft.com/office/drawing/2014/main" id="{97A745B2-6916-2B0E-BA0D-87A27BA40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1858" y="4360628"/>
            <a:ext cx="10080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subependymoma</a:t>
            </a:r>
          </a:p>
          <a:p>
            <a:pPr algn="ctr" fontAlgn="base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nl-NL" altLang="nl-NL" sz="900" b="1" i="1" kern="12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myxopapillary</a:t>
            </a:r>
          </a:p>
          <a:p>
            <a:pPr algn="ctr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ependymoma</a:t>
            </a:r>
          </a:p>
        </p:txBody>
      </p:sp>
      <p:sp>
        <p:nvSpPr>
          <p:cNvPr id="349" name="Tekstvak 182">
            <a:extLst>
              <a:ext uri="{FF2B5EF4-FFF2-40B4-BE49-F238E27FC236}">
                <a16:creationId xmlns:a16="http://schemas.microsoft.com/office/drawing/2014/main" id="{CF53CB9E-C379-3AE9-A347-F721BC88C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295" y="4865453"/>
            <a:ext cx="8636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low grade</a:t>
            </a:r>
          </a:p>
          <a:p>
            <a:pPr algn="ctr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ependymoma</a:t>
            </a:r>
          </a:p>
        </p:txBody>
      </p:sp>
      <p:sp>
        <p:nvSpPr>
          <p:cNvPr id="350" name="Tekstvak 183">
            <a:extLst>
              <a:ext uri="{FF2B5EF4-FFF2-40B4-BE49-F238E27FC236}">
                <a16:creationId xmlns:a16="http://schemas.microsoft.com/office/drawing/2014/main" id="{D3926FAE-E921-8846-5CD1-86EA10766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295" y="5368690"/>
            <a:ext cx="8636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anaplastic</a:t>
            </a:r>
          </a:p>
          <a:p>
            <a:pPr algn="ctr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ependymoma</a:t>
            </a:r>
          </a:p>
        </p:txBody>
      </p:sp>
      <p:cxnSp>
        <p:nvCxnSpPr>
          <p:cNvPr id="351" name="Rechte verbindingslijn 81">
            <a:extLst>
              <a:ext uri="{FF2B5EF4-FFF2-40B4-BE49-F238E27FC236}">
                <a16:creationId xmlns:a16="http://schemas.microsoft.com/office/drawing/2014/main" id="{D6DEB7FA-9BB7-B7B1-D236-CFE88B8E58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09920" y="4360627"/>
            <a:ext cx="0" cy="15113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2" name="Tekstvak 351">
            <a:extLst>
              <a:ext uri="{FF2B5EF4-FFF2-40B4-BE49-F238E27FC236}">
                <a16:creationId xmlns:a16="http://schemas.microsoft.com/office/drawing/2014/main" id="{59E51F58-8B8F-1D48-1E81-9D67F1680983}"/>
              </a:ext>
            </a:extLst>
          </p:cNvPr>
          <p:cNvSpPr txBox="1"/>
          <p:nvPr/>
        </p:nvSpPr>
        <p:spPr>
          <a:xfrm>
            <a:off x="8273521" y="3279541"/>
            <a:ext cx="1439863" cy="43973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ctr" hangingPunct="1">
              <a:lnSpc>
                <a:spcPct val="70000"/>
              </a:lnSpc>
              <a:defRPr/>
            </a:pPr>
            <a:r>
              <a:rPr lang="nl-NL" sz="1050" b="1" kern="1200" dirty="0">
                <a:ea typeface="MS PGothic" charset="0"/>
                <a:cs typeface="MS PGothic" charset="0"/>
              </a:rPr>
              <a:t>mixed </a:t>
            </a:r>
          </a:p>
          <a:p>
            <a:pPr algn="ctr" hangingPunct="1">
              <a:lnSpc>
                <a:spcPct val="70000"/>
              </a:lnSpc>
              <a:defRPr/>
            </a:pPr>
            <a:r>
              <a:rPr lang="nl-NL" sz="1050" b="1" kern="1200" dirty="0" err="1">
                <a:ea typeface="MS PGothic" charset="0"/>
                <a:cs typeface="MS PGothic" charset="0"/>
              </a:rPr>
              <a:t>neuronal-glial</a:t>
            </a:r>
            <a:endParaRPr lang="nl-NL" sz="1050" b="1" kern="1200" dirty="0">
              <a:ea typeface="MS PGothic" charset="0"/>
              <a:cs typeface="MS PGothic" charset="0"/>
            </a:endParaRPr>
          </a:p>
          <a:p>
            <a:pPr algn="ctr" hangingPunct="1">
              <a:lnSpc>
                <a:spcPct val="70000"/>
              </a:lnSpc>
              <a:defRPr/>
            </a:pPr>
            <a:r>
              <a:rPr lang="nl-NL" sz="1050" b="1" kern="1200" dirty="0">
                <a:ea typeface="MS PGothic" charset="0"/>
                <a:cs typeface="MS PGothic" charset="0"/>
              </a:rPr>
              <a:t>tumor</a:t>
            </a:r>
          </a:p>
        </p:txBody>
      </p:sp>
      <p:sp>
        <p:nvSpPr>
          <p:cNvPr id="353" name="Rechthoek 352">
            <a:extLst>
              <a:ext uri="{FF2B5EF4-FFF2-40B4-BE49-F238E27FC236}">
                <a16:creationId xmlns:a16="http://schemas.microsoft.com/office/drawing/2014/main" id="{CA3F10C8-161C-11AA-05FB-3688EEC198A5}"/>
              </a:ext>
            </a:extLst>
          </p:cNvPr>
          <p:cNvSpPr/>
          <p:nvPr/>
        </p:nvSpPr>
        <p:spPr>
          <a:xfrm>
            <a:off x="7409920" y="3279540"/>
            <a:ext cx="863600" cy="431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54" name="Tekstvak 353">
            <a:extLst>
              <a:ext uri="{FF2B5EF4-FFF2-40B4-BE49-F238E27FC236}">
                <a16:creationId xmlns:a16="http://schemas.microsoft.com/office/drawing/2014/main" id="{F1016C42-D4DF-BBBC-78F9-00DB0AF9C86D}"/>
              </a:ext>
            </a:extLst>
          </p:cNvPr>
          <p:cNvSpPr txBox="1"/>
          <p:nvPr/>
        </p:nvSpPr>
        <p:spPr>
          <a:xfrm>
            <a:off x="7409920" y="3279540"/>
            <a:ext cx="863600" cy="40005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ctr" hangingPunct="1">
              <a:lnSpc>
                <a:spcPct val="90000"/>
              </a:lnSpc>
              <a:defRPr/>
            </a:pPr>
            <a:r>
              <a:rPr lang="nl-NL" sz="1050" b="1" kern="1200" dirty="0">
                <a:ea typeface="MS PGothic" charset="0"/>
                <a:cs typeface="MS PGothic" charset="0"/>
              </a:rPr>
              <a:t>other</a:t>
            </a:r>
          </a:p>
          <a:p>
            <a:pPr algn="ctr" hangingPunct="1">
              <a:defRPr/>
            </a:pPr>
            <a:r>
              <a:rPr lang="nl-NL" sz="1050" b="1" kern="1200" dirty="0" err="1">
                <a:ea typeface="MS PGothic" charset="0"/>
                <a:cs typeface="MS PGothic" charset="0"/>
              </a:rPr>
              <a:t>glioma</a:t>
            </a:r>
            <a:endParaRPr lang="nl-NL" sz="1050" b="1" kern="1200" dirty="0">
              <a:ea typeface="MS PGothic" charset="0"/>
              <a:cs typeface="MS PGothic" charset="0"/>
            </a:endParaRPr>
          </a:p>
        </p:txBody>
      </p:sp>
      <p:sp>
        <p:nvSpPr>
          <p:cNvPr id="355" name="Rechthoek 354">
            <a:extLst>
              <a:ext uri="{FF2B5EF4-FFF2-40B4-BE49-F238E27FC236}">
                <a16:creationId xmlns:a16="http://schemas.microsoft.com/office/drawing/2014/main" id="{0F9A5B0F-5A5D-0755-937B-BFBCA4A21471}"/>
              </a:ext>
            </a:extLst>
          </p:cNvPr>
          <p:cNvSpPr/>
          <p:nvPr/>
        </p:nvSpPr>
        <p:spPr>
          <a:xfrm>
            <a:off x="7409920" y="4287602"/>
            <a:ext cx="863600" cy="15113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56" name="Rechthoek 355">
            <a:extLst>
              <a:ext uri="{FF2B5EF4-FFF2-40B4-BE49-F238E27FC236}">
                <a16:creationId xmlns:a16="http://schemas.microsoft.com/office/drawing/2014/main" id="{AB0CD296-2C5A-CE44-8A09-D75DC94690C8}"/>
              </a:ext>
            </a:extLst>
          </p:cNvPr>
          <p:cNvSpPr/>
          <p:nvPr/>
        </p:nvSpPr>
        <p:spPr bwMode="auto">
          <a:xfrm>
            <a:off x="7409920" y="4287603"/>
            <a:ext cx="863600" cy="1584325"/>
          </a:xfrm>
          <a:prstGeom prst="rect">
            <a:avLst/>
          </a:prstGeom>
          <a:gradFill flip="none" rotWithShape="1">
            <a:gsLst>
              <a:gs pos="9000">
                <a:srgbClr val="66FF33">
                  <a:alpha val="20000"/>
                </a:srgbClr>
              </a:gs>
              <a:gs pos="100000">
                <a:srgbClr val="FFFFFF">
                  <a:alpha val="20000"/>
                </a:srgbClr>
              </a:gs>
              <a:gs pos="49000">
                <a:srgbClr val="FFCC00">
                  <a:alpha val="20000"/>
                </a:srgbClr>
              </a:gs>
              <a:gs pos="99000">
                <a:srgbClr val="FF33CC">
                  <a:alpha val="20000"/>
                </a:srgbClr>
              </a:gs>
            </a:gsLst>
            <a:lin ang="5400000" scaled="0"/>
            <a:tileRect/>
          </a:gra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57" name="Tekstvak 182">
            <a:extLst>
              <a:ext uri="{FF2B5EF4-FFF2-40B4-BE49-F238E27FC236}">
                <a16:creationId xmlns:a16="http://schemas.microsoft.com/office/drawing/2014/main" id="{4CFEEABA-0001-CDA4-5776-9FB8205C4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8483" y="4719402"/>
            <a:ext cx="1008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chordoid</a:t>
            </a:r>
          </a:p>
          <a:p>
            <a:pPr algn="ctr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glioma of the</a:t>
            </a:r>
          </a:p>
          <a:p>
            <a:pPr algn="ctr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3rd ventricle</a:t>
            </a:r>
          </a:p>
          <a:p>
            <a:pPr algn="ctr" fontAlgn="base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nl-NL" altLang="nl-NL" sz="900" b="1" i="1" kern="12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astroblastoma</a:t>
            </a:r>
          </a:p>
        </p:txBody>
      </p:sp>
      <p:sp>
        <p:nvSpPr>
          <p:cNvPr id="358" name="Tekstvak 182">
            <a:extLst>
              <a:ext uri="{FF2B5EF4-FFF2-40B4-BE49-F238E27FC236}">
                <a16:creationId xmlns:a16="http://schemas.microsoft.com/office/drawing/2014/main" id="{ABCDDEB3-C1D6-51D8-D7CF-910C0EB44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920" y="4359041"/>
            <a:ext cx="8636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angiocentric</a:t>
            </a:r>
          </a:p>
          <a:p>
            <a:pPr algn="ctr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900" b="1" i="1" kern="1200">
                <a:solidFill>
                  <a:srgbClr val="000000"/>
                </a:solidFill>
                <a:latin typeface="Calibri" panose="020F0502020204030204" pitchFamily="34" charset="0"/>
              </a:rPr>
              <a:t>glioma</a:t>
            </a:r>
          </a:p>
        </p:txBody>
      </p:sp>
      <p:sp>
        <p:nvSpPr>
          <p:cNvPr id="359" name="Rechthoek 358">
            <a:extLst>
              <a:ext uri="{FF2B5EF4-FFF2-40B4-BE49-F238E27FC236}">
                <a16:creationId xmlns:a16="http://schemas.microsoft.com/office/drawing/2014/main" id="{EF4A032B-D020-2EED-D80A-E028EC19B5A4}"/>
              </a:ext>
            </a:extLst>
          </p:cNvPr>
          <p:cNvSpPr/>
          <p:nvPr/>
        </p:nvSpPr>
        <p:spPr>
          <a:xfrm>
            <a:off x="7409921" y="5800491"/>
            <a:ext cx="2303463" cy="503237"/>
          </a:xfrm>
          <a:prstGeom prst="rect">
            <a:avLst/>
          </a:prstGeom>
          <a:solidFill>
            <a:srgbClr val="FFF1EE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360" name="Rechte verbindingslijn 79">
            <a:extLst>
              <a:ext uri="{FF2B5EF4-FFF2-40B4-BE49-F238E27FC236}">
                <a16:creationId xmlns:a16="http://schemas.microsoft.com/office/drawing/2014/main" id="{4E7E4D8C-5116-14CA-EA45-4A1D1381A33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80908" y="5871927"/>
            <a:ext cx="144462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1" name="Rechte verbindingslijn 79">
            <a:extLst>
              <a:ext uri="{FF2B5EF4-FFF2-40B4-BE49-F238E27FC236}">
                <a16:creationId xmlns:a16="http://schemas.microsoft.com/office/drawing/2014/main" id="{75C9345F-CD02-DD9A-E51D-C913C49058A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80908" y="5943365"/>
            <a:ext cx="144462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2" name="Rechte verbindingslijn 79">
            <a:extLst>
              <a:ext uri="{FF2B5EF4-FFF2-40B4-BE49-F238E27FC236}">
                <a16:creationId xmlns:a16="http://schemas.microsoft.com/office/drawing/2014/main" id="{45696900-FA46-D6D2-6083-B2F65B2B1AF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880908" y="6016390"/>
            <a:ext cx="144462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3" name="Rechte verbindingslijn 79">
            <a:extLst>
              <a:ext uri="{FF2B5EF4-FFF2-40B4-BE49-F238E27FC236}">
                <a16:creationId xmlns:a16="http://schemas.microsoft.com/office/drawing/2014/main" id="{8DFB6695-08E0-459F-ECBC-F98AB9A1601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80908" y="6087827"/>
            <a:ext cx="144462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4" name="Rechte verbindingslijn 79">
            <a:extLst>
              <a:ext uri="{FF2B5EF4-FFF2-40B4-BE49-F238E27FC236}">
                <a16:creationId xmlns:a16="http://schemas.microsoft.com/office/drawing/2014/main" id="{DC3E4B10-B94B-8256-3220-07DE4A31847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880908" y="6160852"/>
            <a:ext cx="144462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5" name="Rechte verbindingslijn 79">
            <a:extLst>
              <a:ext uri="{FF2B5EF4-FFF2-40B4-BE49-F238E27FC236}">
                <a16:creationId xmlns:a16="http://schemas.microsoft.com/office/drawing/2014/main" id="{923C9BAF-47CA-4496-73B9-758FCF64AC9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880908" y="6232290"/>
            <a:ext cx="144462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6" name="Rechthoek 365">
            <a:extLst>
              <a:ext uri="{FF2B5EF4-FFF2-40B4-BE49-F238E27FC236}">
                <a16:creationId xmlns:a16="http://schemas.microsoft.com/office/drawing/2014/main" id="{FA0FB645-DEC4-2882-BB49-2228F06BB5C0}"/>
              </a:ext>
            </a:extLst>
          </p:cNvPr>
          <p:cNvSpPr/>
          <p:nvPr/>
        </p:nvSpPr>
        <p:spPr>
          <a:xfrm>
            <a:off x="2872845" y="3855802"/>
            <a:ext cx="2376488" cy="431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67" name="Tekstvak 150">
            <a:extLst>
              <a:ext uri="{FF2B5EF4-FFF2-40B4-BE49-F238E27FC236}">
                <a16:creationId xmlns:a16="http://schemas.microsoft.com/office/drawing/2014/main" id="{DB0C9C29-1FB5-C628-508D-53DA96EFC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545" y="3928827"/>
            <a:ext cx="1079500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050" kern="1200" dirty="0">
                <a:ea typeface="MS PGothic" charset="0"/>
                <a:cs typeface="MS PGothic" charset="0"/>
              </a:rPr>
              <a:t>mixed</a:t>
            </a:r>
          </a:p>
        </p:txBody>
      </p:sp>
      <p:cxnSp>
        <p:nvCxnSpPr>
          <p:cNvPr id="368" name="Rechte verbindingslijn 86">
            <a:extLst>
              <a:ext uri="{FF2B5EF4-FFF2-40B4-BE49-F238E27FC236}">
                <a16:creationId xmlns:a16="http://schemas.microsoft.com/office/drawing/2014/main" id="{2C52DBA8-9B2E-37C2-E4C9-C4FECC9A55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41270" y="3855803"/>
            <a:ext cx="0" cy="422275"/>
          </a:xfrm>
          <a:prstGeom prst="line">
            <a:avLst/>
          </a:prstGeom>
          <a:noFill/>
          <a:ln w="9525">
            <a:solidFill>
              <a:srgbClr val="4F81BD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9" name="Tekstvak 150">
            <a:extLst>
              <a:ext uri="{FF2B5EF4-FFF2-40B4-BE49-F238E27FC236}">
                <a16:creationId xmlns:a16="http://schemas.microsoft.com/office/drawing/2014/main" id="{29AEEC8C-F3D8-FD2C-8421-43901C53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821" y="3928827"/>
            <a:ext cx="1152525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050" b="1" kern="1200" dirty="0" err="1">
                <a:ea typeface="MS PGothic" charset="0"/>
                <a:cs typeface="MS PGothic" charset="0"/>
              </a:rPr>
              <a:t>astrocytic</a:t>
            </a:r>
            <a:endParaRPr lang="nl-NL" sz="1050" b="1" kern="1200" dirty="0">
              <a:ea typeface="MS PGothic" charset="0"/>
              <a:cs typeface="MS PGothic" charset="0"/>
            </a:endParaRPr>
          </a:p>
        </p:txBody>
      </p:sp>
      <p:cxnSp>
        <p:nvCxnSpPr>
          <p:cNvPr id="370" name="Rechte verbindingslijn 86">
            <a:extLst>
              <a:ext uri="{FF2B5EF4-FFF2-40B4-BE49-F238E27FC236}">
                <a16:creationId xmlns:a16="http://schemas.microsoft.com/office/drawing/2014/main" id="{EA41AB1A-BFB7-AC82-D479-0BF41589CA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80908" y="3855803"/>
            <a:ext cx="0" cy="422275"/>
          </a:xfrm>
          <a:prstGeom prst="line">
            <a:avLst/>
          </a:prstGeom>
          <a:noFill/>
          <a:ln w="9525">
            <a:solidFill>
              <a:srgbClr val="4F81BD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1" name="Tekstvak 150">
            <a:extLst>
              <a:ext uri="{FF2B5EF4-FFF2-40B4-BE49-F238E27FC236}">
                <a16:creationId xmlns:a16="http://schemas.microsoft.com/office/drawing/2014/main" id="{6A21C20E-3118-D2EC-DC85-4EE42667F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8246" y="3928827"/>
            <a:ext cx="1152525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050" b="1" kern="1200" dirty="0" err="1">
                <a:ea typeface="MS PGothic" charset="0"/>
                <a:cs typeface="MS PGothic" charset="0"/>
              </a:rPr>
              <a:t>oligodendroglial</a:t>
            </a:r>
            <a:endParaRPr lang="nl-NL" sz="1050" b="1" kern="1200" dirty="0">
              <a:ea typeface="MS PGothic" charset="0"/>
              <a:cs typeface="MS PGothic" charset="0"/>
            </a:endParaRPr>
          </a:p>
        </p:txBody>
      </p:sp>
      <p:sp>
        <p:nvSpPr>
          <p:cNvPr id="373" name="Rechthoek 1">
            <a:extLst>
              <a:ext uri="{FF2B5EF4-FFF2-40B4-BE49-F238E27FC236}">
                <a16:creationId xmlns:a16="http://schemas.microsoft.com/office/drawing/2014/main" id="{28A24836-18C8-761C-AE85-DCE08B0A3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2845" y="3281127"/>
            <a:ext cx="2376488" cy="302418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74" name="Rechthoek 95">
            <a:extLst>
              <a:ext uri="{FF2B5EF4-FFF2-40B4-BE49-F238E27FC236}">
                <a16:creationId xmlns:a16="http://schemas.microsoft.com/office/drawing/2014/main" id="{D270F199-5FC8-BAFB-FDF4-AD0F6C37D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771" y="3281127"/>
            <a:ext cx="4392613" cy="3024188"/>
          </a:xfrm>
          <a:prstGeom prst="rect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75" name="Tekstvak 1">
            <a:extLst>
              <a:ext uri="{FF2B5EF4-FFF2-40B4-BE49-F238E27FC236}">
                <a16:creationId xmlns:a16="http://schemas.microsoft.com/office/drawing/2014/main" id="{A80FA475-355F-CF6C-449A-301A1F74C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898" y="1560606"/>
            <a:ext cx="51078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Based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 on Perry A, Wesseling P, 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Histologic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Classification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 of 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Gliomas</a:t>
            </a:r>
            <a:endParaRPr kumimoji="0" lang="nl-NL" altLang="nl-NL" sz="1400" b="0" i="1" u="none" strike="noStrike" kern="1200" cap="none" spc="0" normalizeH="0" baseline="0" noProof="0" dirty="0">
              <a:ln>
                <a:noFill/>
              </a:ln>
              <a:solidFill>
                <a:srgbClr val="7E181B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(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Handbook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 of 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Clinical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Neurology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 2016; Berger M, Weller M, 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eds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)</a:t>
            </a:r>
          </a:p>
        </p:txBody>
      </p:sp>
      <p:sp>
        <p:nvSpPr>
          <p:cNvPr id="378" name="Wijzig tekst: klik 2x">
            <a:extLst>
              <a:ext uri="{FF2B5EF4-FFF2-40B4-BE49-F238E27FC236}">
                <a16:creationId xmlns:a16="http://schemas.microsoft.com/office/drawing/2014/main" id="{0CBCFB34-42B8-1B22-ED4B-9366540A3EAA}"/>
              </a:ext>
            </a:extLst>
          </p:cNvPr>
          <p:cNvSpPr txBox="1">
            <a:spLocks/>
          </p:cNvSpPr>
          <p:nvPr/>
        </p:nvSpPr>
        <p:spPr>
          <a:xfrm>
            <a:off x="275696" y="21990"/>
            <a:ext cx="10668000" cy="113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Onderverdeling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van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gliomen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o.b.v.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microscopie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9267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E4D66-B5E2-92C7-D4B9-CE1FECB7C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301CED9C-010D-801D-3DE8-0E33DA685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3B9554F5-8D72-1B62-4B0E-04ED1446021C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E6082B3-0A7B-187B-0206-3D7E956CD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057AFF7F-D04E-A554-B812-01E3C861E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12113CDD-D337-C4ED-10DC-E88B85ED5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5B6DD5B2-D219-2958-28B9-A7B3515CE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" name="Tekstvak 288">
            <a:extLst>
              <a:ext uri="{FF2B5EF4-FFF2-40B4-BE49-F238E27FC236}">
                <a16:creationId xmlns:a16="http://schemas.microsoft.com/office/drawing/2014/main" id="{6D9E9112-BDBC-1833-2BF5-B3236C453DEE}"/>
              </a:ext>
            </a:extLst>
          </p:cNvPr>
          <p:cNvSpPr txBox="1"/>
          <p:nvPr/>
        </p:nvSpPr>
        <p:spPr>
          <a:xfrm>
            <a:off x="2872845" y="6305315"/>
            <a:ext cx="2376488" cy="338554"/>
          </a:xfrm>
          <a:prstGeom prst="rect">
            <a:avLst/>
          </a:prstGeom>
          <a:solidFill>
            <a:srgbClr val="FFF1EE"/>
          </a:solidFill>
          <a:ln w="12700" cmpd="sng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  <a:sym typeface="Calibri"/>
              </a:rPr>
              <a:t>DIFFUSE GLIOMAS</a:t>
            </a:r>
          </a:p>
        </p:txBody>
      </p:sp>
      <p:cxnSp>
        <p:nvCxnSpPr>
          <p:cNvPr id="290" name="Rechte verbindingslijn 289">
            <a:extLst>
              <a:ext uri="{FF2B5EF4-FFF2-40B4-BE49-F238E27FC236}">
                <a16:creationId xmlns:a16="http://schemas.microsoft.com/office/drawing/2014/main" id="{C3DF4157-57A6-F4EF-E449-9350DA43E878}"/>
              </a:ext>
            </a:extLst>
          </p:cNvPr>
          <p:cNvCxnSpPr/>
          <p:nvPr/>
        </p:nvCxnSpPr>
        <p:spPr>
          <a:xfrm flipV="1">
            <a:off x="3161770" y="3693877"/>
            <a:ext cx="863600" cy="306388"/>
          </a:xfrm>
          <a:prstGeom prst="line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91" name="Rechte verbindingslijn 290">
            <a:extLst>
              <a:ext uri="{FF2B5EF4-FFF2-40B4-BE49-F238E27FC236}">
                <a16:creationId xmlns:a16="http://schemas.microsoft.com/office/drawing/2014/main" id="{E670B654-E88E-FAA4-7FFB-2BF043512A31}"/>
              </a:ext>
            </a:extLst>
          </p:cNvPr>
          <p:cNvCxnSpPr/>
          <p:nvPr/>
        </p:nvCxnSpPr>
        <p:spPr>
          <a:xfrm>
            <a:off x="4025370" y="3711340"/>
            <a:ext cx="0" cy="360362"/>
          </a:xfrm>
          <a:prstGeom prst="line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92" name="Rechte verbindingslijn 291">
            <a:extLst>
              <a:ext uri="{FF2B5EF4-FFF2-40B4-BE49-F238E27FC236}">
                <a16:creationId xmlns:a16="http://schemas.microsoft.com/office/drawing/2014/main" id="{0B7B9DF6-CA98-E1F0-F902-BABA4A9D758E}"/>
              </a:ext>
            </a:extLst>
          </p:cNvPr>
          <p:cNvCxnSpPr/>
          <p:nvPr/>
        </p:nvCxnSpPr>
        <p:spPr>
          <a:xfrm>
            <a:off x="4025371" y="3693877"/>
            <a:ext cx="936625" cy="306388"/>
          </a:xfrm>
          <a:prstGeom prst="line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96" name="Rechte verbindingslijn 295">
            <a:extLst>
              <a:ext uri="{FF2B5EF4-FFF2-40B4-BE49-F238E27FC236}">
                <a16:creationId xmlns:a16="http://schemas.microsoft.com/office/drawing/2014/main" id="{65274226-AF18-7BE4-431F-8420C123CC72}"/>
              </a:ext>
            </a:extLst>
          </p:cNvPr>
          <p:cNvCxnSpPr>
            <a:endCxn id="317" idx="2"/>
          </p:cNvCxnSpPr>
          <p:nvPr/>
        </p:nvCxnSpPr>
        <p:spPr>
          <a:xfrm flipV="1">
            <a:off x="3953934" y="2887427"/>
            <a:ext cx="2879725" cy="465138"/>
          </a:xfrm>
          <a:prstGeom prst="line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99" name="Rechthoek 298">
            <a:extLst>
              <a:ext uri="{FF2B5EF4-FFF2-40B4-BE49-F238E27FC236}">
                <a16:creationId xmlns:a16="http://schemas.microsoft.com/office/drawing/2014/main" id="{F5C21E7B-F6A0-66D9-47D2-D5EEFA784D8D}"/>
              </a:ext>
            </a:extLst>
          </p:cNvPr>
          <p:cNvSpPr/>
          <p:nvPr/>
        </p:nvSpPr>
        <p:spPr>
          <a:xfrm>
            <a:off x="2872845" y="3279540"/>
            <a:ext cx="2376488" cy="431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300" name="Rechthoek 299">
            <a:extLst>
              <a:ext uri="{FF2B5EF4-FFF2-40B4-BE49-F238E27FC236}">
                <a16:creationId xmlns:a16="http://schemas.microsoft.com/office/drawing/2014/main" id="{C72C9F4C-D86B-A7CE-28C1-8BFC50C33C34}"/>
              </a:ext>
            </a:extLst>
          </p:cNvPr>
          <p:cNvSpPr/>
          <p:nvPr/>
        </p:nvSpPr>
        <p:spPr>
          <a:xfrm>
            <a:off x="2512484" y="4325702"/>
            <a:ext cx="2736849" cy="466726"/>
          </a:xfrm>
          <a:prstGeom prst="rect">
            <a:avLst/>
          </a:prstGeom>
          <a:solidFill>
            <a:srgbClr val="66FF33">
              <a:alpha val="20000"/>
            </a:srgbClr>
          </a:solidFill>
          <a:ln w="25400" cap="flat" cmpd="sng" algn="ctr">
            <a:noFill/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301" name="Rechthoek 300">
            <a:extLst>
              <a:ext uri="{FF2B5EF4-FFF2-40B4-BE49-F238E27FC236}">
                <a16:creationId xmlns:a16="http://schemas.microsoft.com/office/drawing/2014/main" id="{34F0563C-E75F-A627-2912-B3CAFB8B5ECA}"/>
              </a:ext>
            </a:extLst>
          </p:cNvPr>
          <p:cNvSpPr/>
          <p:nvPr/>
        </p:nvSpPr>
        <p:spPr>
          <a:xfrm>
            <a:off x="2872845" y="4287603"/>
            <a:ext cx="2376488" cy="504825"/>
          </a:xfrm>
          <a:prstGeom prst="rect">
            <a:avLst/>
          </a:prstGeom>
          <a:solidFill>
            <a:srgbClr val="FFF1EE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Calibri"/>
            </a:endParaRPr>
          </a:p>
        </p:txBody>
      </p:sp>
      <p:cxnSp>
        <p:nvCxnSpPr>
          <p:cNvPr id="302" name="Rechte verbindingslijn 301">
            <a:extLst>
              <a:ext uri="{FF2B5EF4-FFF2-40B4-BE49-F238E27FC236}">
                <a16:creationId xmlns:a16="http://schemas.microsoft.com/office/drawing/2014/main" id="{5B15521A-2502-0780-7A31-890238141FCF}"/>
              </a:ext>
            </a:extLst>
          </p:cNvPr>
          <p:cNvCxnSpPr>
            <a:cxnSpLocks/>
            <a:endCxn id="317" idx="0"/>
          </p:cNvCxnSpPr>
          <p:nvPr/>
        </p:nvCxnSpPr>
        <p:spPr>
          <a:xfrm flipH="1">
            <a:off x="6832864" y="1623778"/>
            <a:ext cx="794" cy="1009649"/>
          </a:xfrm>
          <a:prstGeom prst="line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03" name="Tekstvak 8">
            <a:extLst>
              <a:ext uri="{FF2B5EF4-FFF2-40B4-BE49-F238E27FC236}">
                <a16:creationId xmlns:a16="http://schemas.microsoft.com/office/drawing/2014/main" id="{CF72F8FE-9C37-6494-343C-C8092D1A0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583" y="3928827"/>
            <a:ext cx="792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WHO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grade</a:t>
            </a:r>
          </a:p>
        </p:txBody>
      </p:sp>
      <p:sp>
        <p:nvSpPr>
          <p:cNvPr id="304" name="Rechthoek 303">
            <a:extLst>
              <a:ext uri="{FF2B5EF4-FFF2-40B4-BE49-F238E27FC236}">
                <a16:creationId xmlns:a16="http://schemas.microsoft.com/office/drawing/2014/main" id="{A8135DCF-4F6E-1D30-F7E6-7FF1BF62019A}"/>
              </a:ext>
            </a:extLst>
          </p:cNvPr>
          <p:cNvSpPr/>
          <p:nvPr/>
        </p:nvSpPr>
        <p:spPr>
          <a:xfrm>
            <a:off x="2512484" y="5800491"/>
            <a:ext cx="1512887" cy="503237"/>
          </a:xfrm>
          <a:prstGeom prst="rect">
            <a:avLst/>
          </a:prstGeom>
          <a:solidFill>
            <a:srgbClr val="FF3300">
              <a:alpha val="30196"/>
            </a:srgbClr>
          </a:solidFill>
          <a:ln w="25400" cap="flat" cmpd="sng" algn="ctr">
            <a:noFill/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305" name="Rechthoek 304">
            <a:extLst>
              <a:ext uri="{FF2B5EF4-FFF2-40B4-BE49-F238E27FC236}">
                <a16:creationId xmlns:a16="http://schemas.microsoft.com/office/drawing/2014/main" id="{7EA65BFD-A4A9-56F6-3117-CBF4519438CA}"/>
              </a:ext>
            </a:extLst>
          </p:cNvPr>
          <p:cNvSpPr/>
          <p:nvPr/>
        </p:nvSpPr>
        <p:spPr>
          <a:xfrm>
            <a:off x="2512484" y="5295666"/>
            <a:ext cx="2736849" cy="504825"/>
          </a:xfrm>
          <a:prstGeom prst="rect">
            <a:avLst/>
          </a:prstGeom>
          <a:solidFill>
            <a:srgbClr val="FF33CC">
              <a:alpha val="20000"/>
            </a:srgbClr>
          </a:solidFill>
          <a:ln w="25400" cap="flat" cmpd="sng" algn="ctr">
            <a:noFill/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306" name="Rechthoek 305">
            <a:extLst>
              <a:ext uri="{FF2B5EF4-FFF2-40B4-BE49-F238E27FC236}">
                <a16:creationId xmlns:a16="http://schemas.microsoft.com/office/drawing/2014/main" id="{FE711551-624D-CCB0-FE79-09B15DAD6516}"/>
              </a:ext>
            </a:extLst>
          </p:cNvPr>
          <p:cNvSpPr/>
          <p:nvPr/>
        </p:nvSpPr>
        <p:spPr>
          <a:xfrm>
            <a:off x="2512484" y="4801953"/>
            <a:ext cx="2736849" cy="493712"/>
          </a:xfrm>
          <a:prstGeom prst="rect">
            <a:avLst/>
          </a:prstGeom>
          <a:solidFill>
            <a:srgbClr val="FFC000">
              <a:alpha val="20000"/>
            </a:srgbClr>
          </a:solidFill>
          <a:ln w="25400" cap="flat" cmpd="sng" algn="ctr">
            <a:noFill/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Calibri"/>
            </a:endParaRPr>
          </a:p>
        </p:txBody>
      </p:sp>
      <p:cxnSp>
        <p:nvCxnSpPr>
          <p:cNvPr id="307" name="Rechte verbindingslijn met pijl 306">
            <a:extLst>
              <a:ext uri="{FF2B5EF4-FFF2-40B4-BE49-F238E27FC236}">
                <a16:creationId xmlns:a16="http://schemas.microsoft.com/office/drawing/2014/main" id="{07176481-CC0C-7014-F8F3-DD81064F4FD4}"/>
              </a:ext>
            </a:extLst>
          </p:cNvPr>
          <p:cNvCxnSpPr/>
          <p:nvPr/>
        </p:nvCxnSpPr>
        <p:spPr>
          <a:xfrm>
            <a:off x="6833658" y="1695216"/>
            <a:ext cx="576262" cy="217487"/>
          </a:xfrm>
          <a:prstGeom prst="straightConnector1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08" name="Rechte verbindingslijn met pijl 307">
            <a:extLst>
              <a:ext uri="{FF2B5EF4-FFF2-40B4-BE49-F238E27FC236}">
                <a16:creationId xmlns:a16="http://schemas.microsoft.com/office/drawing/2014/main" id="{BD48DFF2-77F0-2755-9941-98BD32BE77C5}"/>
              </a:ext>
            </a:extLst>
          </p:cNvPr>
          <p:cNvCxnSpPr/>
          <p:nvPr/>
        </p:nvCxnSpPr>
        <p:spPr>
          <a:xfrm>
            <a:off x="6833658" y="1911116"/>
            <a:ext cx="576262" cy="217487"/>
          </a:xfrm>
          <a:prstGeom prst="straightConnector1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309" name="Tekstvak 17">
            <a:extLst>
              <a:ext uri="{FF2B5EF4-FFF2-40B4-BE49-F238E27FC236}">
                <a16:creationId xmlns:a16="http://schemas.microsoft.com/office/drawing/2014/main" id="{C97A20FF-74FE-6EF7-0A0F-893B33F88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921" y="1768240"/>
            <a:ext cx="9239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normal tissue</a:t>
            </a:r>
          </a:p>
        </p:txBody>
      </p:sp>
      <p:sp>
        <p:nvSpPr>
          <p:cNvPr id="311" name="Tekstvak 18">
            <a:extLst>
              <a:ext uri="{FF2B5EF4-FFF2-40B4-BE49-F238E27FC236}">
                <a16:creationId xmlns:a16="http://schemas.microsoft.com/office/drawing/2014/main" id="{7737BA94-772C-91E1-7F1B-3C30DE4E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920" y="1984140"/>
            <a:ext cx="1322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non-neoplastic lesion</a:t>
            </a:r>
          </a:p>
        </p:txBody>
      </p:sp>
      <p:sp>
        <p:nvSpPr>
          <p:cNvPr id="312" name="Tekstvak 19">
            <a:extLst>
              <a:ext uri="{FF2B5EF4-FFF2-40B4-BE49-F238E27FC236}">
                <a16:creationId xmlns:a16="http://schemas.microsoft.com/office/drawing/2014/main" id="{EAB59ED3-D5A9-2F94-D902-9DBF0F151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921" y="2200040"/>
            <a:ext cx="1298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metastatic neoplasm</a:t>
            </a:r>
          </a:p>
        </p:txBody>
      </p:sp>
      <p:sp>
        <p:nvSpPr>
          <p:cNvPr id="313" name="Tekstvak 20">
            <a:extLst>
              <a:ext uri="{FF2B5EF4-FFF2-40B4-BE49-F238E27FC236}">
                <a16:creationId xmlns:a16="http://schemas.microsoft.com/office/drawing/2014/main" id="{E73B5DB7-1D42-A2B0-C7EA-1F66BB466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920" y="2415940"/>
            <a:ext cx="1703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primary, but non-glial tumor</a:t>
            </a:r>
          </a:p>
        </p:txBody>
      </p:sp>
      <p:cxnSp>
        <p:nvCxnSpPr>
          <p:cNvPr id="315" name="Rechte verbindingslijn met pijl 314">
            <a:extLst>
              <a:ext uri="{FF2B5EF4-FFF2-40B4-BE49-F238E27FC236}">
                <a16:creationId xmlns:a16="http://schemas.microsoft.com/office/drawing/2014/main" id="{61D77503-0D9D-EAEC-0F39-23F958A1D790}"/>
              </a:ext>
            </a:extLst>
          </p:cNvPr>
          <p:cNvCxnSpPr/>
          <p:nvPr/>
        </p:nvCxnSpPr>
        <p:spPr>
          <a:xfrm>
            <a:off x="6833658" y="2127015"/>
            <a:ext cx="576262" cy="215900"/>
          </a:xfrm>
          <a:prstGeom prst="straightConnector1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16" name="Rechte verbindingslijn met pijl 315">
            <a:extLst>
              <a:ext uri="{FF2B5EF4-FFF2-40B4-BE49-F238E27FC236}">
                <a16:creationId xmlns:a16="http://schemas.microsoft.com/office/drawing/2014/main" id="{A329B76F-9300-9CB4-F56B-8F2398D61D69}"/>
              </a:ext>
            </a:extLst>
          </p:cNvPr>
          <p:cNvCxnSpPr/>
          <p:nvPr/>
        </p:nvCxnSpPr>
        <p:spPr>
          <a:xfrm>
            <a:off x="6833658" y="2344502"/>
            <a:ext cx="576262" cy="215900"/>
          </a:xfrm>
          <a:prstGeom prst="straightConnector1">
            <a:avLst/>
          </a:prstGeom>
          <a:noFill/>
          <a:ln w="28575" cap="flat" cmpd="sng" algn="ctr">
            <a:solidFill>
              <a:srgbClr val="6666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317" name="Tekstvak 316">
            <a:extLst>
              <a:ext uri="{FF2B5EF4-FFF2-40B4-BE49-F238E27FC236}">
                <a16:creationId xmlns:a16="http://schemas.microsoft.com/office/drawing/2014/main" id="{2F2DF5CC-128C-1E88-55A3-5E8CC90D3573}"/>
              </a:ext>
            </a:extLst>
          </p:cNvPr>
          <p:cNvSpPr txBox="1"/>
          <p:nvPr/>
        </p:nvSpPr>
        <p:spPr>
          <a:xfrm>
            <a:off x="6328833" y="2633427"/>
            <a:ext cx="1008062" cy="254000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0070C0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  <a:sym typeface="Calibri"/>
              </a:rPr>
              <a:t>GLIAL TUMOR</a:t>
            </a:r>
          </a:p>
        </p:txBody>
      </p:sp>
      <p:sp>
        <p:nvSpPr>
          <p:cNvPr id="318" name="Tekstvak 123">
            <a:extLst>
              <a:ext uri="{FF2B5EF4-FFF2-40B4-BE49-F238E27FC236}">
                <a16:creationId xmlns:a16="http://schemas.microsoft.com/office/drawing/2014/main" id="{9167CEE8-4A56-A834-DA37-D84847FB5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433" y="5367102"/>
            <a:ext cx="927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9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anaplastic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9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astrocytoma</a:t>
            </a:r>
          </a:p>
        </p:txBody>
      </p:sp>
      <p:sp>
        <p:nvSpPr>
          <p:cNvPr id="319" name="Tekstvak 132">
            <a:extLst>
              <a:ext uri="{FF2B5EF4-FFF2-40B4-BE49-F238E27FC236}">
                <a16:creationId xmlns:a16="http://schemas.microsoft.com/office/drawing/2014/main" id="{651EB756-C45D-09F3-8CA8-8AFFB1696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583" y="5368691"/>
            <a:ext cx="792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III</a:t>
            </a:r>
          </a:p>
        </p:txBody>
      </p:sp>
      <p:sp>
        <p:nvSpPr>
          <p:cNvPr id="320" name="Tekstvak 134">
            <a:extLst>
              <a:ext uri="{FF2B5EF4-FFF2-40B4-BE49-F238E27FC236}">
                <a16:creationId xmlns:a16="http://schemas.microsoft.com/office/drawing/2014/main" id="{4D4FF579-667F-73DD-4411-209AB5984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583" y="5873516"/>
            <a:ext cx="792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IV</a:t>
            </a:r>
          </a:p>
        </p:txBody>
      </p:sp>
      <p:sp>
        <p:nvSpPr>
          <p:cNvPr id="321" name="Tekstvak 142">
            <a:extLst>
              <a:ext uri="{FF2B5EF4-FFF2-40B4-BE49-F238E27FC236}">
                <a16:creationId xmlns:a16="http://schemas.microsoft.com/office/drawing/2014/main" id="{F3BAFB16-EDCB-2792-D05A-82FA842A7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434" y="4790841"/>
            <a:ext cx="86518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9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low grade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9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diffuse astrocytoma</a:t>
            </a:r>
          </a:p>
        </p:txBody>
      </p:sp>
      <p:sp>
        <p:nvSpPr>
          <p:cNvPr id="322" name="Tekstvak 145">
            <a:extLst>
              <a:ext uri="{FF2B5EF4-FFF2-40B4-BE49-F238E27FC236}">
                <a16:creationId xmlns:a16="http://schemas.microsoft.com/office/drawing/2014/main" id="{F24B8A20-0DE4-FF12-A1C2-6F83B563D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5870" y="5943366"/>
            <a:ext cx="8651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9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glioblastoma</a:t>
            </a:r>
          </a:p>
        </p:txBody>
      </p:sp>
      <p:sp>
        <p:nvSpPr>
          <p:cNvPr id="324" name="Tekstvak 16">
            <a:extLst>
              <a:ext uri="{FF2B5EF4-FFF2-40B4-BE49-F238E27FC236}">
                <a16:creationId xmlns:a16="http://schemas.microsoft.com/office/drawing/2014/main" id="{55BBE8DC-34BB-F033-A1ED-B7B132E0D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8833" y="1336441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tissue specimen</a:t>
            </a:r>
          </a:p>
        </p:txBody>
      </p:sp>
      <p:cxnSp>
        <p:nvCxnSpPr>
          <p:cNvPr id="326" name="Rechte verbindingslijn 79">
            <a:extLst>
              <a:ext uri="{FF2B5EF4-FFF2-40B4-BE49-F238E27FC236}">
                <a16:creationId xmlns:a16="http://schemas.microsoft.com/office/drawing/2014/main" id="{AB2B4CF9-9C7A-56C1-781F-D98E51EE93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72845" y="4289191"/>
            <a:ext cx="0" cy="2016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" name="Tekstvak 124">
            <a:extLst>
              <a:ext uri="{FF2B5EF4-FFF2-40B4-BE49-F238E27FC236}">
                <a16:creationId xmlns:a16="http://schemas.microsoft.com/office/drawing/2014/main" id="{CCC9CA34-431D-3B8A-EE3D-EA5B4DA35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583" y="4360627"/>
            <a:ext cx="792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I</a:t>
            </a:r>
          </a:p>
        </p:txBody>
      </p:sp>
      <p:sp>
        <p:nvSpPr>
          <p:cNvPr id="328" name="Tekstvak 130">
            <a:extLst>
              <a:ext uri="{FF2B5EF4-FFF2-40B4-BE49-F238E27FC236}">
                <a16:creationId xmlns:a16="http://schemas.microsoft.com/office/drawing/2014/main" id="{6DD793BD-5822-9341-E596-B78B7C898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583" y="4865452"/>
            <a:ext cx="792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II</a:t>
            </a:r>
          </a:p>
        </p:txBody>
      </p:sp>
      <p:sp>
        <p:nvSpPr>
          <p:cNvPr id="337" name="Tekstvak 142">
            <a:extLst>
              <a:ext uri="{FF2B5EF4-FFF2-40B4-BE49-F238E27FC236}">
                <a16:creationId xmlns:a16="http://schemas.microsoft.com/office/drawing/2014/main" id="{79F5D789-924F-24DB-ADC8-FAEA0573F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009" y="4792428"/>
            <a:ext cx="865187" cy="42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low grade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oligo-astrocytoma</a:t>
            </a:r>
          </a:p>
        </p:txBody>
      </p:sp>
      <p:sp>
        <p:nvSpPr>
          <p:cNvPr id="338" name="Tekstvak 142">
            <a:extLst>
              <a:ext uri="{FF2B5EF4-FFF2-40B4-BE49-F238E27FC236}">
                <a16:creationId xmlns:a16="http://schemas.microsoft.com/office/drawing/2014/main" id="{9D88CC9C-FB22-398E-02DA-2C567B353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5734" y="4792427"/>
            <a:ext cx="8651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low </a:t>
            </a:r>
            <a:r>
              <a:rPr kumimoji="0" lang="nl-NL" altLang="nl-NL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grade</a:t>
            </a:r>
            <a:endParaRPr kumimoji="0" lang="nl-NL" altLang="nl-NL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/>
              <a:sym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oligo</a:t>
            </a:r>
            <a:r>
              <a:rPr kumimoji="0" lang="nl-NL" altLang="nl-NL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- </a:t>
            </a:r>
            <a:r>
              <a:rPr kumimoji="0" lang="nl-NL" altLang="nl-NL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dendroglioma</a:t>
            </a:r>
            <a:endParaRPr kumimoji="0" lang="nl-NL" altLang="nl-NL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/>
              <a:sym typeface="Calibri"/>
            </a:endParaRPr>
          </a:p>
        </p:txBody>
      </p:sp>
      <p:sp>
        <p:nvSpPr>
          <p:cNvPr id="339" name="Tekstvak 142">
            <a:extLst>
              <a:ext uri="{FF2B5EF4-FFF2-40B4-BE49-F238E27FC236}">
                <a16:creationId xmlns:a16="http://schemas.microsoft.com/office/drawing/2014/main" id="{2EDC32EB-72B2-8D76-F0A6-B8B1E7FCE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009" y="5295665"/>
            <a:ext cx="86518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anaplastic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oligo-astrocytoma</a:t>
            </a:r>
          </a:p>
        </p:txBody>
      </p:sp>
      <p:sp>
        <p:nvSpPr>
          <p:cNvPr id="340" name="Tekstvak 142">
            <a:extLst>
              <a:ext uri="{FF2B5EF4-FFF2-40B4-BE49-F238E27FC236}">
                <a16:creationId xmlns:a16="http://schemas.microsoft.com/office/drawing/2014/main" id="{CCF3C5BF-6DDC-D495-9AD0-57ACAF2B2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5734" y="5295666"/>
            <a:ext cx="86518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9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anaplastic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9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/>
                <a:sym typeface="Calibri"/>
              </a:rPr>
              <a:t>oligo- dendroglioma</a:t>
            </a:r>
          </a:p>
        </p:txBody>
      </p:sp>
      <p:sp>
        <p:nvSpPr>
          <p:cNvPr id="347" name="Tekstvak 346">
            <a:extLst>
              <a:ext uri="{FF2B5EF4-FFF2-40B4-BE49-F238E27FC236}">
                <a16:creationId xmlns:a16="http://schemas.microsoft.com/office/drawing/2014/main" id="{B325F896-6E43-5E16-8059-ABA7840E7A15}"/>
              </a:ext>
            </a:extLst>
          </p:cNvPr>
          <p:cNvSpPr txBox="1"/>
          <p:nvPr/>
        </p:nvSpPr>
        <p:spPr>
          <a:xfrm>
            <a:off x="2872845" y="3279540"/>
            <a:ext cx="2376488" cy="40005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  <a:sym typeface="Calibri"/>
              </a:rPr>
              <a:t>diffuse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  <a:sym typeface="Calibri"/>
              </a:rPr>
              <a:t>glioma</a:t>
            </a:r>
            <a:endParaRPr kumimoji="0" lang="nl-NL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MS PGothic" charset="0"/>
              <a:sym typeface="Calibri"/>
            </a:endParaRPr>
          </a:p>
        </p:txBody>
      </p:sp>
      <p:cxnSp>
        <p:nvCxnSpPr>
          <p:cNvPr id="360" name="Rechte verbindingslijn 79">
            <a:extLst>
              <a:ext uri="{FF2B5EF4-FFF2-40B4-BE49-F238E27FC236}">
                <a16:creationId xmlns:a16="http://schemas.microsoft.com/office/drawing/2014/main" id="{49CD7CD9-7091-A0C0-1552-708A01B37EA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80908" y="5871927"/>
            <a:ext cx="144462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1" name="Rechte verbindingslijn 79">
            <a:extLst>
              <a:ext uri="{FF2B5EF4-FFF2-40B4-BE49-F238E27FC236}">
                <a16:creationId xmlns:a16="http://schemas.microsoft.com/office/drawing/2014/main" id="{D7AA1A79-FA91-5EDC-85F6-7DBB1992EC3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80908" y="5943365"/>
            <a:ext cx="144462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2" name="Rechte verbindingslijn 79">
            <a:extLst>
              <a:ext uri="{FF2B5EF4-FFF2-40B4-BE49-F238E27FC236}">
                <a16:creationId xmlns:a16="http://schemas.microsoft.com/office/drawing/2014/main" id="{E5EE7104-89A4-4631-06DD-CD7110BEB15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880908" y="6016390"/>
            <a:ext cx="144462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3" name="Rechte verbindingslijn 79">
            <a:extLst>
              <a:ext uri="{FF2B5EF4-FFF2-40B4-BE49-F238E27FC236}">
                <a16:creationId xmlns:a16="http://schemas.microsoft.com/office/drawing/2014/main" id="{5B7C11B0-F780-2A92-0444-E3459FD03FD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80908" y="6087827"/>
            <a:ext cx="144462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4" name="Rechte verbindingslijn 79">
            <a:extLst>
              <a:ext uri="{FF2B5EF4-FFF2-40B4-BE49-F238E27FC236}">
                <a16:creationId xmlns:a16="http://schemas.microsoft.com/office/drawing/2014/main" id="{28CA727D-7BCE-0962-2FF0-B157D16CF0B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880908" y="6160852"/>
            <a:ext cx="144462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5" name="Rechte verbindingslijn 79">
            <a:extLst>
              <a:ext uri="{FF2B5EF4-FFF2-40B4-BE49-F238E27FC236}">
                <a16:creationId xmlns:a16="http://schemas.microsoft.com/office/drawing/2014/main" id="{4137D2E6-1EC1-930F-DA85-2C194A2326F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880908" y="6232290"/>
            <a:ext cx="144462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6" name="Rechthoek 365">
            <a:extLst>
              <a:ext uri="{FF2B5EF4-FFF2-40B4-BE49-F238E27FC236}">
                <a16:creationId xmlns:a16="http://schemas.microsoft.com/office/drawing/2014/main" id="{A54B4DE2-C79B-1123-DC68-7076CF7AC98A}"/>
              </a:ext>
            </a:extLst>
          </p:cNvPr>
          <p:cNvSpPr/>
          <p:nvPr/>
        </p:nvSpPr>
        <p:spPr>
          <a:xfrm>
            <a:off x="2872845" y="3855802"/>
            <a:ext cx="2376488" cy="431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367" name="Tekstvak 150">
            <a:extLst>
              <a:ext uri="{FF2B5EF4-FFF2-40B4-BE49-F238E27FC236}">
                <a16:creationId xmlns:a16="http://schemas.microsoft.com/office/drawing/2014/main" id="{D32C950D-0AB4-9A92-A431-48044D1D8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545" y="3928827"/>
            <a:ext cx="1079500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  <a:sym typeface="Calibri"/>
              </a:rPr>
              <a:t>mixed</a:t>
            </a:r>
          </a:p>
        </p:txBody>
      </p:sp>
      <p:cxnSp>
        <p:nvCxnSpPr>
          <p:cNvPr id="368" name="Rechte verbindingslijn 86">
            <a:extLst>
              <a:ext uri="{FF2B5EF4-FFF2-40B4-BE49-F238E27FC236}">
                <a16:creationId xmlns:a16="http://schemas.microsoft.com/office/drawing/2014/main" id="{7B8E1B63-629B-7084-81CF-FFFAC5122A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41270" y="3855803"/>
            <a:ext cx="0" cy="422275"/>
          </a:xfrm>
          <a:prstGeom prst="line">
            <a:avLst/>
          </a:prstGeom>
          <a:noFill/>
          <a:ln w="9525">
            <a:solidFill>
              <a:srgbClr val="4F81BD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9" name="Tekstvak 150">
            <a:extLst>
              <a:ext uri="{FF2B5EF4-FFF2-40B4-BE49-F238E27FC236}">
                <a16:creationId xmlns:a16="http://schemas.microsoft.com/office/drawing/2014/main" id="{56152D22-4DB0-2966-1C60-E0871962D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821" y="3928827"/>
            <a:ext cx="1152525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  <a:sym typeface="Calibri"/>
              </a:rPr>
              <a:t>astrocytic</a:t>
            </a:r>
            <a:endParaRPr kumimoji="0" lang="nl-NL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MS PGothic" charset="0"/>
              <a:sym typeface="Calibri"/>
            </a:endParaRPr>
          </a:p>
        </p:txBody>
      </p:sp>
      <p:cxnSp>
        <p:nvCxnSpPr>
          <p:cNvPr id="370" name="Rechte verbindingslijn 86">
            <a:extLst>
              <a:ext uri="{FF2B5EF4-FFF2-40B4-BE49-F238E27FC236}">
                <a16:creationId xmlns:a16="http://schemas.microsoft.com/office/drawing/2014/main" id="{C7F93E15-5804-6CCB-4D44-CC72F249F29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80908" y="3855803"/>
            <a:ext cx="0" cy="422275"/>
          </a:xfrm>
          <a:prstGeom prst="line">
            <a:avLst/>
          </a:prstGeom>
          <a:noFill/>
          <a:ln w="9525">
            <a:solidFill>
              <a:srgbClr val="4F81BD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1" name="Tekstvak 150">
            <a:extLst>
              <a:ext uri="{FF2B5EF4-FFF2-40B4-BE49-F238E27FC236}">
                <a16:creationId xmlns:a16="http://schemas.microsoft.com/office/drawing/2014/main" id="{6A13CEC6-237A-6ACE-C2DA-4DFA66977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8246" y="3928827"/>
            <a:ext cx="1152525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  <a:sym typeface="Calibri"/>
              </a:rPr>
              <a:t>oligodendroglial</a:t>
            </a:r>
            <a:endParaRPr kumimoji="0" lang="nl-NL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MS PGothic" charset="0"/>
              <a:sym typeface="Calibri"/>
            </a:endParaRPr>
          </a:p>
        </p:txBody>
      </p:sp>
      <p:sp>
        <p:nvSpPr>
          <p:cNvPr id="373" name="Rechthoek 1">
            <a:extLst>
              <a:ext uri="{FF2B5EF4-FFF2-40B4-BE49-F238E27FC236}">
                <a16:creationId xmlns:a16="http://schemas.microsoft.com/office/drawing/2014/main" id="{06F5DB79-6147-61E8-4BE5-E1F655958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2845" y="3281127"/>
            <a:ext cx="2376488" cy="302418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Calibri"/>
              <a:sym typeface="Calibri"/>
            </a:endParaRPr>
          </a:p>
        </p:txBody>
      </p:sp>
      <p:sp>
        <p:nvSpPr>
          <p:cNvPr id="375" name="Tekstvak 1">
            <a:extLst>
              <a:ext uri="{FF2B5EF4-FFF2-40B4-BE49-F238E27FC236}">
                <a16:creationId xmlns:a16="http://schemas.microsoft.com/office/drawing/2014/main" id="{2B6C7CE1-6F83-880F-3903-6FD4CDA66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898" y="1560606"/>
            <a:ext cx="51078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Based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 on Perry A, Wesseling P, 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Histologic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 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Classification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 of 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Gliomas</a:t>
            </a:r>
            <a:endParaRPr kumimoji="0" lang="nl-NL" altLang="nl-NL" sz="1400" b="0" i="1" u="none" strike="noStrike" kern="1200" cap="none" spc="0" normalizeH="0" baseline="0" noProof="0" dirty="0">
              <a:ln>
                <a:noFill/>
              </a:ln>
              <a:solidFill>
                <a:srgbClr val="7E181B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Calibri"/>
              <a:sym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(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Handbook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 of 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Clinical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 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Neurology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 2016; Berger M, Weller M, 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eds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)</a:t>
            </a:r>
          </a:p>
        </p:txBody>
      </p:sp>
      <p:sp>
        <p:nvSpPr>
          <p:cNvPr id="378" name="Wijzig tekst: klik 2x">
            <a:extLst>
              <a:ext uri="{FF2B5EF4-FFF2-40B4-BE49-F238E27FC236}">
                <a16:creationId xmlns:a16="http://schemas.microsoft.com/office/drawing/2014/main" id="{E4207B0A-6AB2-3A68-D713-02EB0F3448BE}"/>
              </a:ext>
            </a:extLst>
          </p:cNvPr>
          <p:cNvSpPr txBox="1">
            <a:spLocks/>
          </p:cNvSpPr>
          <p:nvPr/>
        </p:nvSpPr>
        <p:spPr>
          <a:xfrm>
            <a:off x="275696" y="21990"/>
            <a:ext cx="10668000" cy="113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Onderverdeling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van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gliomen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o.b.v.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microscopie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" name="Picture 8" descr="F:\MasterclassInt2007\GBMdef1.jpg">
            <a:extLst>
              <a:ext uri="{FF2B5EF4-FFF2-40B4-BE49-F238E27FC236}">
                <a16:creationId xmlns:a16="http://schemas.microsoft.com/office/drawing/2014/main" id="{CFE8E6AA-51F9-E057-7E66-F115A8773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" b="4945"/>
          <a:stretch/>
        </p:blipFill>
        <p:spPr bwMode="auto">
          <a:xfrm>
            <a:off x="5495329" y="3303352"/>
            <a:ext cx="3992263" cy="300037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3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60624-B326-3C40-97C2-D3D8FBED7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2025_template publieksdag_02.jpg" descr="2025_template publieksdag_02.jpg">
            <a:extLst>
              <a:ext uri="{FF2B5EF4-FFF2-40B4-BE49-F238E27FC236}">
                <a16:creationId xmlns:a16="http://schemas.microsoft.com/office/drawing/2014/main" id="{C7A88FBD-1557-BD91-EB00-B16CE3B05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Wijzig tekst: klik 2x">
            <a:extLst>
              <a:ext uri="{FF2B5EF4-FFF2-40B4-BE49-F238E27FC236}">
                <a16:creationId xmlns:a16="http://schemas.microsoft.com/office/drawing/2014/main" id="{9C6D07DA-47D7-E3A2-33F9-7931DAECA83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6087" y="44503"/>
            <a:ext cx="11458074" cy="11318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2800" dirty="0" err="1"/>
              <a:t>Kernactiviteit</a:t>
            </a:r>
            <a:r>
              <a:rPr lang="en-US" sz="2800" dirty="0"/>
              <a:t> van </a:t>
            </a:r>
            <a:r>
              <a:rPr lang="en-US" sz="2800" dirty="0" err="1"/>
              <a:t>patholoog</a:t>
            </a:r>
            <a:r>
              <a:rPr lang="en-US" sz="2800" dirty="0"/>
              <a:t>: </a:t>
            </a:r>
            <a:r>
              <a:rPr lang="en-US" sz="2800" dirty="0" err="1"/>
              <a:t>Microscopisch</a:t>
            </a:r>
            <a:r>
              <a:rPr lang="en-US" sz="2800" dirty="0"/>
              <a:t> </a:t>
            </a:r>
            <a:r>
              <a:rPr lang="en-US" sz="2800" dirty="0" err="1"/>
              <a:t>onderzoek</a:t>
            </a:r>
            <a:endParaRPr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35554A7-1AA6-04D4-2125-3C4CE14FD3FD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3B6B27-1C41-B079-0CB0-505F258C5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2E6F87FE-451F-9BDB-2478-3CE85DE61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77696B69-A2D7-E508-9CA7-319B8ADE0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B7987097-9C3D-AB28-AED8-0D5E696EE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638DB58C-5628-09F2-3393-0E363E2A8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566" y="3519400"/>
            <a:ext cx="2428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altLang="nl-NL" sz="2400" b="1" kern="1200" dirty="0">
                <a:solidFill>
                  <a:srgbClr val="00006D"/>
                </a:solidFill>
                <a:latin typeface="Times New Roman" panose="02020603050405020304" pitchFamily="18" charset="0"/>
                <a:cs typeface="+mn-cs"/>
              </a:rPr>
              <a:t>morfologische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altLang="nl-NL" sz="2400" b="1" kern="1200" dirty="0">
                <a:solidFill>
                  <a:srgbClr val="00006D"/>
                </a:solidFill>
                <a:latin typeface="Times New Roman" panose="02020603050405020304" pitchFamily="18" charset="0"/>
                <a:cs typeface="+mn-cs"/>
              </a:rPr>
              <a:t>diagnose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6B604D25-AF65-4DE7-D868-E7170DDFD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2651" y="3212343"/>
            <a:ext cx="714375" cy="1214438"/>
          </a:xfrm>
          <a:prstGeom prst="rightArrow">
            <a:avLst>
              <a:gd name="adj1" fmla="val 61639"/>
              <a:gd name="adj2" fmla="val 611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nl-NL" altLang="nl-NL" sz="1800" b="1" kern="1200">
              <a:solidFill>
                <a:srgbClr val="FFFFFF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7516B4C8-526C-A038-A679-1ED4F4978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33" y="3131227"/>
            <a:ext cx="3786188" cy="1214437"/>
          </a:xfrm>
          <a:prstGeom prst="rightArrow">
            <a:avLst>
              <a:gd name="adj1" fmla="val 61639"/>
              <a:gd name="adj2" fmla="val 1100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nl-NL" altLang="nl-NL" sz="1800" kern="1200">
              <a:solidFill>
                <a:srgbClr val="FFFFFF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12FE7D10-887D-BE29-26AD-DE3CED829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300" y="3468500"/>
            <a:ext cx="1223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ja-JP" sz="24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  <a:t>ingreep</a:t>
            </a:r>
            <a:endParaRPr lang="nl-NL" altLang="nl-NL" sz="2400" kern="1200" dirty="0">
              <a:solidFill>
                <a:srgbClr val="FFFFFF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1" name="PIJL-RECHTS 14">
            <a:extLst>
              <a:ext uri="{FF2B5EF4-FFF2-40B4-BE49-F238E27FC236}">
                <a16:creationId xmlns:a16="http://schemas.microsoft.com/office/drawing/2014/main" id="{14D85B34-53C9-E39E-9C87-29522136D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323" y="3671954"/>
            <a:ext cx="1071562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nl-NL" altLang="nl-NL" sz="2400" kern="1200">
              <a:solidFill>
                <a:srgbClr val="FFFFFF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7991DFB6-3035-1CD1-BA8E-E38C32BD1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737" y="3468500"/>
            <a:ext cx="1333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altLang="nl-NL" sz="24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  <a:t>patient</a:t>
            </a:r>
            <a:endParaRPr lang="nl-NL" altLang="nl-NL" sz="2400" kern="1200" dirty="0">
              <a:solidFill>
                <a:srgbClr val="FFFFFF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3" name="Afbeelding 13" descr="microscope.bmp">
            <a:extLst>
              <a:ext uri="{FF2B5EF4-FFF2-40B4-BE49-F238E27FC236}">
                <a16:creationId xmlns:a16="http://schemas.microsoft.com/office/drawing/2014/main" id="{91903A79-99D7-2981-F83A-357CDF7DF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 r="10614"/>
          <a:stretch>
            <a:fillRect/>
          </a:stretch>
        </p:blipFill>
        <p:spPr bwMode="auto">
          <a:xfrm>
            <a:off x="4792993" y="1842337"/>
            <a:ext cx="2925407" cy="35950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8">
            <a:extLst>
              <a:ext uri="{FF2B5EF4-FFF2-40B4-BE49-F238E27FC236}">
                <a16:creationId xmlns:a16="http://schemas.microsoft.com/office/drawing/2014/main" id="{3E7E0F7D-1D4C-8E54-8180-A01E7583E29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220545" y="4176750"/>
            <a:ext cx="714375" cy="1214438"/>
          </a:xfrm>
          <a:prstGeom prst="rightArrow">
            <a:avLst>
              <a:gd name="adj1" fmla="val 61639"/>
              <a:gd name="adj2" fmla="val 611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nl-NL" altLang="nl-NL" sz="1800" b="1" kern="1200">
              <a:solidFill>
                <a:srgbClr val="FFFFFF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7" name="Tekstvak 14">
            <a:extLst>
              <a:ext uri="{FF2B5EF4-FFF2-40B4-BE49-F238E27FC236}">
                <a16:creationId xmlns:a16="http://schemas.microsoft.com/office/drawing/2014/main" id="{F26F2E46-9BE5-F373-E15F-8816BD42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1722" y="5217541"/>
            <a:ext cx="39056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58775" indent="-3429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sz="2000" kern="1200" dirty="0">
                <a:solidFill>
                  <a:srgbClr val="00006D"/>
                </a:solidFill>
                <a:latin typeface="Times New Roman" panose="02020603050405020304" pitchFamily="18" charset="0"/>
              </a:rPr>
              <a:t>Goud standaard voor classificatie van (hersen)tumoren</a:t>
            </a:r>
          </a:p>
          <a:p>
            <a:pPr marL="342900" indent="-3429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sz="2000" kern="1200" dirty="0">
                <a:solidFill>
                  <a:srgbClr val="00006D"/>
                </a:solidFill>
                <a:latin typeface="Times New Roman" panose="02020603050405020304" pitchFamily="18" charset="0"/>
              </a:rPr>
              <a:t>Basis voor verdere behandeling</a:t>
            </a:r>
          </a:p>
        </p:txBody>
      </p:sp>
    </p:spTree>
    <p:extLst>
      <p:ext uri="{BB962C8B-B14F-4D97-AF65-F5344CB8AC3E}">
        <p14:creationId xmlns:p14="http://schemas.microsoft.com/office/powerpoint/2010/main" val="41349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7D3D7-BD0B-74E8-EE04-22377752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FA4B9615-E324-F3C8-A58E-B9833FDBB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Rechthoek 23">
            <a:extLst>
              <a:ext uri="{FF2B5EF4-FFF2-40B4-BE49-F238E27FC236}">
                <a16:creationId xmlns:a16="http://schemas.microsoft.com/office/drawing/2014/main" id="{80D70572-2A60-37E9-3489-B969F89406B3}"/>
              </a:ext>
            </a:extLst>
          </p:cNvPr>
          <p:cNvSpPr/>
          <p:nvPr/>
        </p:nvSpPr>
        <p:spPr bwMode="auto">
          <a:xfrm>
            <a:off x="1980473" y="1556938"/>
            <a:ext cx="8791378" cy="423881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C8DCFF"/>
              </a:solidFill>
              <a:effectLst/>
              <a:uLnTx/>
              <a:uFillTx/>
              <a:latin typeface="Times New Roman"/>
              <a:ea typeface="MS PGothic" charset="-128"/>
              <a:cs typeface="Calibri"/>
              <a:sym typeface="Calibri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B3730E0-E175-3850-5A70-BD7C4631C0B4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B56831D-64D5-164B-007B-DC86CE3F1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17460B79-D5A6-5453-6BB4-C53E23363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DE4DD5D4-48B1-4929-AB18-BEF534AE4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774B9422-7FB1-9B85-8DCB-9629A59AD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17">
            <a:extLst>
              <a:ext uri="{FF2B5EF4-FFF2-40B4-BE49-F238E27FC236}">
                <a16:creationId xmlns:a16="http://schemas.microsoft.com/office/drawing/2014/main" id="{FDF3B678-F204-7B41-2A37-6A690155C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011" y="9464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Conclusions</a:t>
            </a:r>
            <a:endParaRPr kumimoji="0" lang="nl-NL" altLang="nl-NL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pic>
        <p:nvPicPr>
          <p:cNvPr id="8" name="Afbeelding 10" descr="Fig1Debatable.jpg">
            <a:extLst>
              <a:ext uri="{FF2B5EF4-FFF2-40B4-BE49-F238E27FC236}">
                <a16:creationId xmlns:a16="http://schemas.microsoft.com/office/drawing/2014/main" id="{104AA57A-D460-FB46-0D19-60AE29AE6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39" y="2349101"/>
            <a:ext cx="4302125" cy="3240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18" descr="TitlevdBent.jpg">
            <a:extLst>
              <a:ext uri="{FF2B5EF4-FFF2-40B4-BE49-F238E27FC236}">
                <a16:creationId xmlns:a16="http://schemas.microsoft.com/office/drawing/2014/main" id="{5CF9A842-7338-BC0A-4DBB-2266E6B29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57491" r="3539" b="34766"/>
          <a:stretch>
            <a:fillRect/>
          </a:stretch>
        </p:blipFill>
        <p:spPr bwMode="auto">
          <a:xfrm>
            <a:off x="2223164" y="1655221"/>
            <a:ext cx="82804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19" descr="TitlevdBent.jpg">
            <a:extLst>
              <a:ext uri="{FF2B5EF4-FFF2-40B4-BE49-F238E27FC236}">
                <a16:creationId xmlns:a16="http://schemas.microsoft.com/office/drawing/2014/main" id="{0322EAF3-6A80-51EE-11FB-D2AAE5A72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43217" r="3539" b="43724"/>
          <a:stretch>
            <a:fillRect/>
          </a:stretch>
        </p:blipFill>
        <p:spPr bwMode="auto">
          <a:xfrm>
            <a:off x="2231299" y="166080"/>
            <a:ext cx="82804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3" descr="TitlevdBent.jpg">
            <a:extLst>
              <a:ext uri="{FF2B5EF4-FFF2-40B4-BE49-F238E27FC236}">
                <a16:creationId xmlns:a16="http://schemas.microsoft.com/office/drawing/2014/main" id="{23597101-B627-F237-C8F6-8FC0CC88B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0618" r="40550" b="75031"/>
          <a:stretch>
            <a:fillRect/>
          </a:stretch>
        </p:blipFill>
        <p:spPr bwMode="auto">
          <a:xfrm>
            <a:off x="5302484" y="1816192"/>
            <a:ext cx="48958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20" descr="TextvdBent.jpg">
            <a:extLst>
              <a:ext uri="{FF2B5EF4-FFF2-40B4-BE49-F238E27FC236}">
                <a16:creationId xmlns:a16="http://schemas.microsoft.com/office/drawing/2014/main" id="{EC9452C0-EE97-38B4-06EB-6E1E7EE398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9" t="28235" r="9837" b="13000"/>
          <a:stretch>
            <a:fillRect/>
          </a:stretch>
        </p:blipFill>
        <p:spPr bwMode="auto">
          <a:xfrm>
            <a:off x="6453852" y="2349101"/>
            <a:ext cx="4200525" cy="3240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13F3C3D8-58F7-169F-D2B5-6329E9E2C5E2}"/>
              </a:ext>
            </a:extLst>
          </p:cNvPr>
          <p:cNvSpPr/>
          <p:nvPr/>
        </p:nvSpPr>
        <p:spPr>
          <a:xfrm>
            <a:off x="6453851" y="5517751"/>
            <a:ext cx="4176712" cy="714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ea typeface="+mn-ea"/>
              <a:cs typeface="+mn-cs"/>
              <a:sym typeface="Calibri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9575938B-0196-CBC7-D143-596B5B34640C}"/>
              </a:ext>
            </a:extLst>
          </p:cNvPr>
          <p:cNvSpPr/>
          <p:nvPr/>
        </p:nvSpPr>
        <p:spPr>
          <a:xfrm>
            <a:off x="6453851" y="4436663"/>
            <a:ext cx="1657350" cy="288925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ea typeface="+mn-ea"/>
              <a:cs typeface="+mn-cs"/>
              <a:sym typeface="Calibri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5B80D53A-CC17-D8AC-77D4-B38E100178A5}"/>
              </a:ext>
            </a:extLst>
          </p:cNvPr>
          <p:cNvSpPr/>
          <p:nvPr/>
        </p:nvSpPr>
        <p:spPr>
          <a:xfrm>
            <a:off x="9262139" y="4436663"/>
            <a:ext cx="1368425" cy="288925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ea typeface="+mn-ea"/>
              <a:cs typeface="+mn-cs"/>
              <a:sym typeface="Calibri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37386384-BAC0-40EF-42E8-6FEC548903A6}"/>
              </a:ext>
            </a:extLst>
          </p:cNvPr>
          <p:cNvSpPr/>
          <p:nvPr/>
        </p:nvSpPr>
        <p:spPr>
          <a:xfrm>
            <a:off x="6887239" y="4868463"/>
            <a:ext cx="2735263" cy="288925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ea typeface="+mn-ea"/>
              <a:cs typeface="+mn-cs"/>
              <a:sym typeface="Calibri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53D26F6B-450E-CA30-3021-75C10C2B2E82}"/>
              </a:ext>
            </a:extLst>
          </p:cNvPr>
          <p:cNvSpPr/>
          <p:nvPr/>
        </p:nvSpPr>
        <p:spPr>
          <a:xfrm>
            <a:off x="8685876" y="5301851"/>
            <a:ext cx="1009650" cy="287337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ea typeface="+mn-ea"/>
              <a:cs typeface="+mn-cs"/>
              <a:sym typeface="Calibri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6B7F8F2D-1D26-315E-96E6-51B0001098C0}"/>
              </a:ext>
            </a:extLst>
          </p:cNvPr>
          <p:cNvSpPr/>
          <p:nvPr/>
        </p:nvSpPr>
        <p:spPr>
          <a:xfrm>
            <a:off x="9838401" y="2996800"/>
            <a:ext cx="792162" cy="215900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ea typeface="+mn-ea"/>
              <a:cs typeface="+mn-cs"/>
              <a:sym typeface="Calibri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540272AD-ADC5-FEE5-F495-30FB80FD3209}"/>
              </a:ext>
            </a:extLst>
          </p:cNvPr>
          <p:cNvSpPr/>
          <p:nvPr/>
        </p:nvSpPr>
        <p:spPr>
          <a:xfrm>
            <a:off x="6453852" y="3212700"/>
            <a:ext cx="936625" cy="215900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ea typeface="+mn-ea"/>
              <a:cs typeface="+mn-cs"/>
              <a:sym typeface="Calibri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288B3BAE-441A-0E79-DC24-87DC61EAF376}"/>
              </a:ext>
            </a:extLst>
          </p:cNvPr>
          <p:cNvSpPr/>
          <p:nvPr/>
        </p:nvSpPr>
        <p:spPr>
          <a:xfrm>
            <a:off x="7966739" y="2565000"/>
            <a:ext cx="360363" cy="215900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ea typeface="+mn-ea"/>
              <a:cs typeface="+mn-cs"/>
              <a:sym typeface="Calibri"/>
            </a:endParaRPr>
          </a:p>
        </p:txBody>
      </p:sp>
      <p:sp>
        <p:nvSpPr>
          <p:cNvPr id="21" name="Tekstvak 1">
            <a:extLst>
              <a:ext uri="{FF2B5EF4-FFF2-40B4-BE49-F238E27FC236}">
                <a16:creationId xmlns:a16="http://schemas.microsoft.com/office/drawing/2014/main" id="{9FA65020-0F83-1F4D-3F48-F30F8E95B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3627" y="2996801"/>
            <a:ext cx="3562190" cy="193899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6D"/>
            </a:solidFill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1 patholoog: een diagnose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j-cs"/>
              <a:sym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2 </a:t>
            </a:r>
            <a:r>
              <a:rPr kumimoji="0" lang="nl-NL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pathologe</a:t>
            </a:r>
            <a:r>
              <a:rPr lang="nl-NL" altLang="nl-NL" sz="2400" b="1" kern="1200" dirty="0">
                <a:solidFill>
                  <a:srgbClr val="000066"/>
                </a:solidFill>
                <a:latin typeface="Times New Roman" panose="02020603050405020304" pitchFamily="18" charset="0"/>
              </a:rPr>
              <a:t>n</a:t>
            </a:r>
            <a:r>
              <a:rPr kumimoji="0" lang="nl-NL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: debat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j-cs"/>
              <a:sym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3 pathologen: chaos</a:t>
            </a:r>
          </a:p>
        </p:txBody>
      </p:sp>
    </p:spTree>
    <p:extLst>
      <p:ext uri="{BB962C8B-B14F-4D97-AF65-F5344CB8AC3E}">
        <p14:creationId xmlns:p14="http://schemas.microsoft.com/office/powerpoint/2010/main" val="178612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BD99A-41C1-39D1-F04D-2314EBAC1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6B1B0B53-91E1-5DAD-2569-DE934E65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BB60B0BE-4909-6A72-B22B-F869EA9D5C82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7CA38F-C20A-F42E-07D8-C684200DC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6CA279F0-72E5-C72C-6D98-048C67376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8E7A7C1B-5AC3-8999-3D38-C0F194187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BDD67B1B-6BF9-3371-494E-B424DCB73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2" descr="DNAschemWWW.bmp">
            <a:extLst>
              <a:ext uri="{FF2B5EF4-FFF2-40B4-BE49-F238E27FC236}">
                <a16:creationId xmlns:a16="http://schemas.microsoft.com/office/drawing/2014/main" id="{2E687B55-CAC5-6990-6407-6E0008A41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297405"/>
            <a:ext cx="5715000" cy="5419328"/>
          </a:xfrm>
          <a:prstGeom prst="rect">
            <a:avLst/>
          </a:prstGeom>
          <a:noFill/>
          <a:ln w="9525">
            <a:solidFill>
              <a:srgbClr val="7E18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ijzig tekst: klik 2x">
            <a:extLst>
              <a:ext uri="{FF2B5EF4-FFF2-40B4-BE49-F238E27FC236}">
                <a16:creationId xmlns:a16="http://schemas.microsoft.com/office/drawing/2014/main" id="{2F96E5ED-A010-50E0-D302-3E7D92CFE626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10668000" cy="113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Kanker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is </a:t>
            </a: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ziekte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van (</a:t>
            </a: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aansturing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van) </a:t>
            </a: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genen</a:t>
            </a:r>
            <a:endParaRPr lang="en-US" sz="3000"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75295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465E1-2661-1F42-24BB-14CD74F2C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844A80D5-54D7-57F4-4296-68A659A2A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93" y="-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Rechthoek 30">
            <a:extLst>
              <a:ext uri="{FF2B5EF4-FFF2-40B4-BE49-F238E27FC236}">
                <a16:creationId xmlns:a16="http://schemas.microsoft.com/office/drawing/2014/main" id="{7ED4FABB-396F-0DF7-C4F3-F66DCFB348C7}"/>
              </a:ext>
            </a:extLst>
          </p:cNvPr>
          <p:cNvSpPr/>
          <p:nvPr/>
        </p:nvSpPr>
        <p:spPr bwMode="auto">
          <a:xfrm>
            <a:off x="2290339" y="1262040"/>
            <a:ext cx="7264960" cy="540378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C8DCFF"/>
              </a:solidFill>
              <a:effectLst/>
              <a:uLnTx/>
              <a:uFillTx/>
              <a:latin typeface="Times New Roman"/>
              <a:ea typeface="MS PGothic" charset="-128"/>
              <a:cs typeface="Calibri"/>
              <a:sym typeface="Calibri"/>
            </a:endParaRPr>
          </a:p>
        </p:txBody>
      </p:sp>
      <p:pic>
        <p:nvPicPr>
          <p:cNvPr id="19" name="Afbeelding 2">
            <a:extLst>
              <a:ext uri="{FF2B5EF4-FFF2-40B4-BE49-F238E27FC236}">
                <a16:creationId xmlns:a16="http://schemas.microsoft.com/office/drawing/2014/main" id="{EDFA74AF-E014-B7DB-8631-BA4181864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9680" r="30313" b="945"/>
          <a:stretch>
            <a:fillRect/>
          </a:stretch>
        </p:blipFill>
        <p:spPr bwMode="auto">
          <a:xfrm>
            <a:off x="4147577" y="1335062"/>
            <a:ext cx="4064826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hoek 2">
            <a:extLst>
              <a:ext uri="{FF2B5EF4-FFF2-40B4-BE49-F238E27FC236}">
                <a16:creationId xmlns:a16="http://schemas.microsoft.com/office/drawing/2014/main" id="{AB76769C-EDAA-28E1-00AA-4A47B6043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2363" y="1405307"/>
            <a:ext cx="1225548" cy="1944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2" name="Rechthoek 93">
            <a:extLst>
              <a:ext uri="{FF2B5EF4-FFF2-40B4-BE49-F238E27FC236}">
                <a16:creationId xmlns:a16="http://schemas.microsoft.com/office/drawing/2014/main" id="{16C1DB51-D87F-CD7F-E62B-045DAB4B0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7717" y="6216626"/>
            <a:ext cx="2214686" cy="360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3" name="Tekstvak 1">
            <a:extLst>
              <a:ext uri="{FF2B5EF4-FFF2-40B4-BE49-F238E27FC236}">
                <a16:creationId xmlns:a16="http://schemas.microsoft.com/office/drawing/2014/main" id="{47D21596-267D-CA87-B8BE-9D0770B07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1472" y="5707836"/>
            <a:ext cx="24304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Uit: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Barthel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 FP, Johnson K, Wesseling P, 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Verhaak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 RGW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Neurol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kumimoji="0" lang="nl-NL" altLang="nl-NL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Clin</a:t>
            </a:r>
            <a:r>
              <a:rPr kumimoji="0" lang="nl-NL" alt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 2018;36:421-437</a:t>
            </a:r>
          </a:p>
        </p:txBody>
      </p:sp>
      <p:pic>
        <p:nvPicPr>
          <p:cNvPr id="24" name="Afbeelding 86" descr="2017_barthel_glioma_timeline-01.png">
            <a:extLst>
              <a:ext uri="{FF2B5EF4-FFF2-40B4-BE49-F238E27FC236}">
                <a16:creationId xmlns:a16="http://schemas.microsoft.com/office/drawing/2014/main" id="{DC63AFAC-58B9-C2EB-AF7D-054F6EC66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0" t="537" r="1331" b="66956"/>
          <a:stretch>
            <a:fillRect/>
          </a:stretch>
        </p:blipFill>
        <p:spPr bwMode="auto">
          <a:xfrm>
            <a:off x="7640903" y="1380307"/>
            <a:ext cx="1398588" cy="2817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0">
            <a:extLst>
              <a:ext uri="{FF2B5EF4-FFF2-40B4-BE49-F238E27FC236}">
                <a16:creationId xmlns:a16="http://schemas.microsoft.com/office/drawing/2014/main" id="{F716D197-B8E0-A922-F3AF-9B0A8BA5D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892" y="3866331"/>
            <a:ext cx="15113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600" b="1" i="1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IDH1/IDH2</a:t>
            </a:r>
          </a:p>
          <a:p>
            <a:pPr marL="0" marR="0" lvl="0" indent="0" algn="ctr" defTabSz="91440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Mutations</a:t>
            </a:r>
          </a:p>
          <a:p>
            <a:pPr marL="0" marR="0" lvl="0" indent="0" algn="ctr" defTabSz="91440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(2008)</a:t>
            </a:r>
            <a:endParaRPr kumimoji="0" lang="nl-NL" altLang="nl-NL" sz="1600" b="1" i="0" u="none" strike="noStrike" kern="1200" cap="none" spc="0" normalizeH="0" baseline="0" noProof="0" dirty="0">
              <a:ln>
                <a:noFill/>
              </a:ln>
              <a:solidFill>
                <a:srgbClr val="00006D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C34B6A52-D254-8666-D7A4-0F3E771AD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305" y="2531271"/>
            <a:ext cx="151288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1p/19q codeletion</a:t>
            </a:r>
          </a:p>
          <a:p>
            <a:pPr marL="0" marR="0" lvl="0" indent="0" algn="ctr" defTabSz="91440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(1994)</a:t>
            </a:r>
            <a:endParaRPr kumimoji="0" lang="nl-NL" altLang="nl-NL" sz="1600" b="1" i="0" u="none" strike="noStrike" kern="1200" cap="none" spc="0" normalizeH="0" baseline="0" noProof="0" dirty="0">
              <a:ln>
                <a:noFill/>
              </a:ln>
              <a:solidFill>
                <a:srgbClr val="00006D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7" name="Pijl links 1">
            <a:extLst>
              <a:ext uri="{FF2B5EF4-FFF2-40B4-BE49-F238E27FC236}">
                <a16:creationId xmlns:a16="http://schemas.microsoft.com/office/drawing/2014/main" id="{9FC3D3CE-40E9-B949-F1C5-BB5C772C9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812" y="2625727"/>
            <a:ext cx="487280" cy="431800"/>
          </a:xfrm>
          <a:prstGeom prst="rightArrow">
            <a:avLst>
              <a:gd name="adj1" fmla="val 50000"/>
              <a:gd name="adj2" fmla="val 50025"/>
            </a:avLst>
          </a:prstGeom>
          <a:solidFill>
            <a:srgbClr val="C00000"/>
          </a:solidFill>
          <a:ln w="9525">
            <a:solidFill>
              <a:srgbClr val="000090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9F17F773-7894-33E1-EC30-D2259C3A7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939" y="4839445"/>
            <a:ext cx="1512887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H3 mutations</a:t>
            </a:r>
          </a:p>
          <a:p>
            <a:pPr marL="0" marR="0" lvl="0" indent="0" algn="ctr" defTabSz="91440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rPr>
              <a:t>(2012)</a:t>
            </a:r>
            <a:endParaRPr kumimoji="0" lang="nl-NL" altLang="nl-NL" sz="1600" b="1" i="0" u="none" strike="noStrike" kern="1200" cap="none" spc="0" normalizeH="0" baseline="0" noProof="0" dirty="0">
              <a:ln>
                <a:noFill/>
              </a:ln>
              <a:solidFill>
                <a:srgbClr val="00006D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0" name="Pijl links 28">
            <a:extLst>
              <a:ext uri="{FF2B5EF4-FFF2-40B4-BE49-F238E27FC236}">
                <a16:creationId xmlns:a16="http://schemas.microsoft.com/office/drawing/2014/main" id="{695A8009-3EF8-FF2C-0925-428D5053E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812" y="3866331"/>
            <a:ext cx="482695" cy="431800"/>
          </a:xfrm>
          <a:prstGeom prst="rightArrow">
            <a:avLst>
              <a:gd name="adj1" fmla="val 50000"/>
              <a:gd name="adj2" fmla="val 50025"/>
            </a:avLst>
          </a:prstGeom>
          <a:solidFill>
            <a:srgbClr val="C00000"/>
          </a:solidFill>
          <a:ln w="9525">
            <a:solidFill>
              <a:srgbClr val="000090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2" name="Pijl links 28">
            <a:extLst>
              <a:ext uri="{FF2B5EF4-FFF2-40B4-BE49-F238E27FC236}">
                <a16:creationId xmlns:a16="http://schemas.microsoft.com/office/drawing/2014/main" id="{B622A9BD-CDC9-014A-2CF5-9DE234BCF3A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869070" y="4933901"/>
            <a:ext cx="530424" cy="431800"/>
          </a:xfrm>
          <a:prstGeom prst="rightArrow">
            <a:avLst>
              <a:gd name="adj1" fmla="val 50000"/>
              <a:gd name="adj2" fmla="val 50025"/>
            </a:avLst>
          </a:prstGeom>
          <a:solidFill>
            <a:srgbClr val="C00000"/>
          </a:solidFill>
          <a:ln w="9525">
            <a:solidFill>
              <a:srgbClr val="000090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87434F2A-6A1F-9EA0-7AF6-A464108BB29F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BB475ADB-5FFF-64AC-D84B-71F5E22E2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Afbeelding 12">
            <a:extLst>
              <a:ext uri="{FF2B5EF4-FFF2-40B4-BE49-F238E27FC236}">
                <a16:creationId xmlns:a16="http://schemas.microsoft.com/office/drawing/2014/main" id="{BC4D563E-5CAA-8DC2-8721-FB19C666F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Afbeelding 1" descr="download.png">
            <a:extLst>
              <a:ext uri="{FF2B5EF4-FFF2-40B4-BE49-F238E27FC236}">
                <a16:creationId xmlns:a16="http://schemas.microsoft.com/office/drawing/2014/main" id="{6D0C4197-82B8-692B-654B-82BF3F351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Afbeelding 19" descr="download.png">
            <a:extLst>
              <a:ext uri="{FF2B5EF4-FFF2-40B4-BE49-F238E27FC236}">
                <a16:creationId xmlns:a16="http://schemas.microsoft.com/office/drawing/2014/main" id="{FF9B71E9-D538-5927-7E9C-314AD0DC23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ijzig tekst: klik 2x">
            <a:extLst>
              <a:ext uri="{FF2B5EF4-FFF2-40B4-BE49-F238E27FC236}">
                <a16:creationId xmlns:a16="http://schemas.microsoft.com/office/drawing/2014/main" id="{0432AFC4-A3BA-6B7A-2DC2-426FD7B7769B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10668000" cy="113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Inzichten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in </a:t>
            </a: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genetische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karakteristieken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diffuse </a:t>
            </a: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gliomen</a:t>
            </a:r>
            <a:endParaRPr lang="en-US" sz="2400"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6630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71561-3F98-BE0F-56E2-664854713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A9ACE58E-9E7D-3D8C-AA82-FF6AC2B14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4" descr="CNS 002">
            <a:extLst>
              <a:ext uri="{FF2B5EF4-FFF2-40B4-BE49-F238E27FC236}">
                <a16:creationId xmlns:a16="http://schemas.microsoft.com/office/drawing/2014/main" id="{E4E005A1-814F-857D-E8D1-7DA053ACC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58846">
            <a:off x="2624656" y="4628729"/>
            <a:ext cx="1525587" cy="209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NS -2003">
            <a:extLst>
              <a:ext uri="{FF2B5EF4-FFF2-40B4-BE49-F238E27FC236}">
                <a16:creationId xmlns:a16="http://schemas.microsoft.com/office/drawing/2014/main" id="{66669563-1FF9-9169-3829-AA51D1EF4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80164">
            <a:off x="3069156" y="3552404"/>
            <a:ext cx="1520825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12">
            <a:extLst>
              <a:ext uri="{FF2B5EF4-FFF2-40B4-BE49-F238E27FC236}">
                <a16:creationId xmlns:a16="http://schemas.microsoft.com/office/drawing/2014/main" id="{4BC63C27-81B6-B90E-866C-7EE95C938195}"/>
              </a:ext>
            </a:extLst>
          </p:cNvPr>
          <p:cNvSpPr txBox="1">
            <a:spLocks noChangeArrowheads="1"/>
          </p:cNvSpPr>
          <p:nvPr/>
        </p:nvSpPr>
        <p:spPr bwMode="auto">
          <a:xfrm rot="-4628738">
            <a:off x="4235969" y="6133679"/>
            <a:ext cx="414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1</a:t>
            </a:r>
            <a:r>
              <a:rPr kumimoji="0" lang="nl-NL" altLang="nl-NL" sz="1800" b="0" i="0" u="none" strike="noStrike" kern="1200" cap="none" spc="0" normalizeH="0" baseline="30000" noProof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st</a:t>
            </a:r>
            <a:endParaRPr kumimoji="0" lang="nl-NL" altLang="nl-NL" sz="1800" b="0" i="0" u="none" strike="noStrike" kern="1200" cap="none" spc="0" normalizeH="0" baseline="0" noProof="0">
              <a:ln>
                <a:noFill/>
              </a:ln>
              <a:solidFill>
                <a:srgbClr val="00006D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sp>
        <p:nvSpPr>
          <p:cNvPr id="10" name="Tekstvak 15">
            <a:extLst>
              <a:ext uri="{FF2B5EF4-FFF2-40B4-BE49-F238E27FC236}">
                <a16:creationId xmlns:a16="http://schemas.microsoft.com/office/drawing/2014/main" id="{E8D7A8C9-D05D-2D09-0898-38D2136E56D3}"/>
              </a:ext>
            </a:extLst>
          </p:cNvPr>
          <p:cNvSpPr txBox="1">
            <a:spLocks noChangeArrowheads="1"/>
          </p:cNvSpPr>
          <p:nvPr/>
        </p:nvSpPr>
        <p:spPr bwMode="auto">
          <a:xfrm rot="-1186249">
            <a:off x="5706788" y="4550147"/>
            <a:ext cx="420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4</a:t>
            </a:r>
            <a:r>
              <a:rPr kumimoji="0" lang="nl-NL" altLang="nl-NL" sz="1800" b="0" i="0" u="none" strike="noStrike" kern="1200" cap="none" spc="0" normalizeH="0" baseline="30000" noProof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th</a:t>
            </a:r>
            <a:endParaRPr kumimoji="0" lang="nl-NL" altLang="nl-NL" sz="1800" b="0" i="0" u="none" strike="noStrike" kern="1200" cap="none" spc="0" normalizeH="0" baseline="0" noProof="0">
              <a:ln>
                <a:noFill/>
              </a:ln>
              <a:solidFill>
                <a:srgbClr val="00006D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sp>
        <p:nvSpPr>
          <p:cNvPr id="11" name="Tekstvak 16">
            <a:extLst>
              <a:ext uri="{FF2B5EF4-FFF2-40B4-BE49-F238E27FC236}">
                <a16:creationId xmlns:a16="http://schemas.microsoft.com/office/drawing/2014/main" id="{61BCA7F5-F920-EB83-A279-B18412630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5" y="1389809"/>
            <a:ext cx="26574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2016</a:t>
            </a:r>
          </a:p>
        </p:txBody>
      </p:sp>
      <p:sp>
        <p:nvSpPr>
          <p:cNvPr id="12" name="Tekstvak 17">
            <a:extLst>
              <a:ext uri="{FF2B5EF4-FFF2-40B4-BE49-F238E27FC236}">
                <a16:creationId xmlns:a16="http://schemas.microsoft.com/office/drawing/2014/main" id="{DF603AFE-EDEF-B40C-2F37-BA9887B8D9C3}"/>
              </a:ext>
            </a:extLst>
          </p:cNvPr>
          <p:cNvSpPr txBox="1">
            <a:spLocks noChangeArrowheads="1"/>
          </p:cNvSpPr>
          <p:nvPr/>
        </p:nvSpPr>
        <p:spPr bwMode="auto">
          <a:xfrm rot="-3382809">
            <a:off x="4430437" y="5493122"/>
            <a:ext cx="703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2</a:t>
            </a:r>
            <a:r>
              <a:rPr kumimoji="0" lang="nl-NL" altLang="nl-NL" sz="1800" b="0" i="0" u="none" strike="noStrike" kern="1200" cap="none" spc="0" normalizeH="0" baseline="30000" noProof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nd</a:t>
            </a:r>
            <a:endParaRPr kumimoji="0" lang="nl-NL" altLang="nl-NL" sz="1800" b="0" i="0" u="none" strike="noStrike" kern="1200" cap="none" spc="0" normalizeH="0" baseline="0" noProof="0">
              <a:ln>
                <a:noFill/>
              </a:ln>
              <a:solidFill>
                <a:srgbClr val="00006D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sp>
        <p:nvSpPr>
          <p:cNvPr id="13" name="Tekstvak 18">
            <a:extLst>
              <a:ext uri="{FF2B5EF4-FFF2-40B4-BE49-F238E27FC236}">
                <a16:creationId xmlns:a16="http://schemas.microsoft.com/office/drawing/2014/main" id="{D996666E-7DE8-DE00-A6C6-D945D51A87AB}"/>
              </a:ext>
            </a:extLst>
          </p:cNvPr>
          <p:cNvSpPr txBox="1">
            <a:spLocks noChangeArrowheads="1"/>
          </p:cNvSpPr>
          <p:nvPr/>
        </p:nvSpPr>
        <p:spPr bwMode="auto">
          <a:xfrm rot="-2557720">
            <a:off x="5078138" y="4875586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3</a:t>
            </a:r>
            <a:r>
              <a:rPr kumimoji="0" lang="nl-NL" altLang="nl-NL" sz="1800" b="0" i="0" u="none" strike="noStrike" kern="1200" cap="none" spc="0" normalizeH="0" baseline="30000" noProof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rd</a:t>
            </a:r>
            <a:endParaRPr kumimoji="0" lang="nl-NL" altLang="nl-NL" sz="1800" b="0" i="0" u="none" strike="noStrike" kern="1200" cap="none" spc="0" normalizeH="0" baseline="0" noProof="0">
              <a:ln>
                <a:noFill/>
              </a:ln>
              <a:solidFill>
                <a:srgbClr val="00006D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pic>
        <p:nvPicPr>
          <p:cNvPr id="14" name="Picture 5" descr="CNS 3004">
            <a:extLst>
              <a:ext uri="{FF2B5EF4-FFF2-40B4-BE49-F238E27FC236}">
                <a16:creationId xmlns:a16="http://schemas.microsoft.com/office/drawing/2014/main" id="{4A59238F-BFC9-563D-7247-9021ED5E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"/>
          <a:stretch>
            <a:fillRect/>
          </a:stretch>
        </p:blipFill>
        <p:spPr bwMode="auto">
          <a:xfrm rot="-2610116">
            <a:off x="3774800" y="2399085"/>
            <a:ext cx="18573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7004001">
            <a:extLst>
              <a:ext uri="{FF2B5EF4-FFF2-40B4-BE49-F238E27FC236}">
                <a16:creationId xmlns:a16="http://schemas.microsoft.com/office/drawing/2014/main" id="{2A7C2296-B261-307D-8E89-7BBE38874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6989">
            <a:off x="4876525" y="1583110"/>
            <a:ext cx="2093913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1" descr="CNS4+ Front cover v1 (1).jpeg">
            <a:extLst>
              <a:ext uri="{FF2B5EF4-FFF2-40B4-BE49-F238E27FC236}">
                <a16:creationId xmlns:a16="http://schemas.microsoft.com/office/drawing/2014/main" id="{5C0A18D4-F80E-6CF2-F755-E186C875D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362" y="1229097"/>
            <a:ext cx="2366962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kstvak 12">
            <a:extLst>
              <a:ext uri="{FF2B5EF4-FFF2-40B4-BE49-F238E27FC236}">
                <a16:creationId xmlns:a16="http://schemas.microsoft.com/office/drawing/2014/main" id="{39853FBB-74F8-FD50-3FC2-1AEA9367698A}"/>
              </a:ext>
            </a:extLst>
          </p:cNvPr>
          <p:cNvSpPr txBox="1">
            <a:spLocks noChangeArrowheads="1"/>
          </p:cNvSpPr>
          <p:nvPr/>
        </p:nvSpPr>
        <p:spPr bwMode="auto">
          <a:xfrm rot="-4628738">
            <a:off x="1931713" y="5142286"/>
            <a:ext cx="549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1979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1890A20-6F4D-CC38-FF60-C13DC56E1532}"/>
              </a:ext>
            </a:extLst>
          </p:cNvPr>
          <p:cNvSpPr txBox="1">
            <a:spLocks noChangeArrowheads="1"/>
          </p:cNvSpPr>
          <p:nvPr/>
        </p:nvSpPr>
        <p:spPr bwMode="auto">
          <a:xfrm rot="-3359033">
            <a:off x="2411931" y="3627016"/>
            <a:ext cx="701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1600" b="1" i="0" u="none" strike="noStrike" kern="1200" cap="none" spc="0" normalizeH="0" baseline="0" noProof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1993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733834C-C690-6D4C-1CE0-E3CBCB9CE882}"/>
              </a:ext>
            </a:extLst>
          </p:cNvPr>
          <p:cNvSpPr txBox="1">
            <a:spLocks noChangeArrowheads="1"/>
          </p:cNvSpPr>
          <p:nvPr/>
        </p:nvSpPr>
        <p:spPr bwMode="auto">
          <a:xfrm rot="-2589793">
            <a:off x="3390625" y="2359397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2000</a:t>
            </a:r>
          </a:p>
        </p:txBody>
      </p:sp>
      <p:sp>
        <p:nvSpPr>
          <p:cNvPr id="20" name="Tekstvak 15">
            <a:extLst>
              <a:ext uri="{FF2B5EF4-FFF2-40B4-BE49-F238E27FC236}">
                <a16:creationId xmlns:a16="http://schemas.microsoft.com/office/drawing/2014/main" id="{47AD3C3A-824B-260E-E4BA-0E6CFB62AD9F}"/>
              </a:ext>
            </a:extLst>
          </p:cNvPr>
          <p:cNvSpPr txBox="1">
            <a:spLocks noChangeArrowheads="1"/>
          </p:cNvSpPr>
          <p:nvPr/>
        </p:nvSpPr>
        <p:spPr bwMode="auto">
          <a:xfrm rot="-1138540">
            <a:off x="5127350" y="1210047"/>
            <a:ext cx="703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2007</a:t>
            </a:r>
          </a:p>
        </p:txBody>
      </p:sp>
      <p:sp>
        <p:nvSpPr>
          <p:cNvPr id="21" name="Tekstvak 15">
            <a:extLst>
              <a:ext uri="{FF2B5EF4-FFF2-40B4-BE49-F238E27FC236}">
                <a16:creationId xmlns:a16="http://schemas.microsoft.com/office/drawing/2014/main" id="{FA1FB5D4-9E46-1C03-8544-D211FD4DB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499" y="4431086"/>
            <a:ext cx="420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4</a:t>
            </a:r>
            <a:r>
              <a:rPr kumimoji="0" lang="nl-NL" altLang="nl-NL" sz="18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th</a:t>
            </a:r>
            <a:endParaRPr kumimoji="0" lang="nl-NL" altLang="nl-N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sp>
        <p:nvSpPr>
          <p:cNvPr id="22" name="Tekstvak 15">
            <a:extLst>
              <a:ext uri="{FF2B5EF4-FFF2-40B4-BE49-F238E27FC236}">
                <a16:creationId xmlns:a16="http://schemas.microsoft.com/office/drawing/2014/main" id="{0CC04AC9-36D5-32D4-D82A-4BDBE2DC1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800" y="4431086"/>
            <a:ext cx="777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revised</a:t>
            </a:r>
          </a:p>
        </p:txBody>
      </p:sp>
      <p:sp>
        <p:nvSpPr>
          <p:cNvPr id="24" name="Gekromde pijl rechts 23">
            <a:extLst>
              <a:ext uri="{FF2B5EF4-FFF2-40B4-BE49-F238E27FC236}">
                <a16:creationId xmlns:a16="http://schemas.microsoft.com/office/drawing/2014/main" id="{B22D5649-4BA0-9BE4-6F17-917343E0251F}"/>
              </a:ext>
            </a:extLst>
          </p:cNvPr>
          <p:cNvSpPr/>
          <p:nvPr/>
        </p:nvSpPr>
        <p:spPr>
          <a:xfrm rot="10800000">
            <a:off x="8891313" y="2359398"/>
            <a:ext cx="1150937" cy="3529013"/>
          </a:xfrm>
          <a:prstGeom prst="curvedRightArrow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3F683FB2-983C-E234-695F-142AEA2E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815" y="5169880"/>
            <a:ext cx="3656537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2000" b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Voor het eerst meerdere hersentumoren gedefinieerd mede o.b.v. hun genetische karakteristieken</a:t>
            </a:r>
          </a:p>
        </p:txBody>
      </p:sp>
      <p:sp>
        <p:nvSpPr>
          <p:cNvPr id="26" name="Wijzig tekst: klik 2x">
            <a:extLst>
              <a:ext uri="{FF2B5EF4-FFF2-40B4-BE49-F238E27FC236}">
                <a16:creationId xmlns:a16="http://schemas.microsoft.com/office/drawing/2014/main" id="{8B59D5F6-4D6C-3ABC-2F83-E7337524449B}"/>
              </a:ext>
            </a:extLst>
          </p:cNvPr>
          <p:cNvSpPr txBox="1">
            <a:spLocks/>
          </p:cNvSpPr>
          <p:nvPr/>
        </p:nvSpPr>
        <p:spPr>
          <a:xfrm>
            <a:off x="241385" y="35729"/>
            <a:ext cx="10668000" cy="113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WHO </a:t>
            </a: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classificatie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van CZS </a:t>
            </a: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tumoren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in de loop der </a:t>
            </a: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jaren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…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6D1DDFF2-4CBD-179A-F8F4-60D0AE9996E1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4D7CC7F1-1617-0253-9128-3BEE659F8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Afbeelding 12">
            <a:extLst>
              <a:ext uri="{FF2B5EF4-FFF2-40B4-BE49-F238E27FC236}">
                <a16:creationId xmlns:a16="http://schemas.microsoft.com/office/drawing/2014/main" id="{CAA92640-0306-F95F-2FB5-5F5DF14B4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Afbeelding 1" descr="download.png">
            <a:extLst>
              <a:ext uri="{FF2B5EF4-FFF2-40B4-BE49-F238E27FC236}">
                <a16:creationId xmlns:a16="http://schemas.microsoft.com/office/drawing/2014/main" id="{E0A5E4ED-0855-E664-0677-4D37063230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Afbeelding 19" descr="download.png">
            <a:extLst>
              <a:ext uri="{FF2B5EF4-FFF2-40B4-BE49-F238E27FC236}">
                <a16:creationId xmlns:a16="http://schemas.microsoft.com/office/drawing/2014/main" id="{91FF795B-A927-B9C0-6C39-FF613696AA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4190A9B3-46A8-A4C9-7255-33B13F411751}"/>
              </a:ext>
            </a:extLst>
          </p:cNvPr>
          <p:cNvSpPr/>
          <p:nvPr/>
        </p:nvSpPr>
        <p:spPr>
          <a:xfrm>
            <a:off x="3643952" y="360889"/>
            <a:ext cx="824201" cy="450376"/>
          </a:xfrm>
          <a:prstGeom prst="ellipse">
            <a:avLst/>
          </a:prstGeom>
          <a:noFill/>
          <a:ln w="38100" cap="flat">
            <a:solidFill>
              <a:srgbClr val="FFFF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68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1B291-F050-6244-8BD4-1B6D301FF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00347B48-4646-AF58-08D3-6AA520B16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A59E3D5B-C336-CACE-C89A-733227872368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1DB5A6-AAE4-E542-CA75-98CB477C8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0F57298D-90FE-C1CD-A79B-D1B1F0B0E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F6B10E32-741A-79E9-98F5-5C436780B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6C81AAD0-5F18-3FBA-D9DA-49910D0D0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48328ED9-63DF-670B-607A-1B1AD80A3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129" y="411083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GB" altLang="nl-NL" sz="1200" b="1" kern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15FE11C9-5C8B-E552-A356-392103677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129" y="411083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GB" altLang="nl-NL" sz="1200" b="1" kern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7DC31F4-DA49-AFAD-38FD-8C4E812A65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8500" r="11413" b="13460"/>
          <a:stretch/>
        </p:blipFill>
        <p:spPr>
          <a:xfrm>
            <a:off x="1980473" y="1414656"/>
            <a:ext cx="8763727" cy="4828992"/>
          </a:xfrm>
          <a:prstGeom prst="rect">
            <a:avLst/>
          </a:prstGeom>
          <a:ln>
            <a:solidFill>
              <a:srgbClr val="7E181B"/>
            </a:solidFill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18547759-3BD8-5EA2-0649-3F449295B288}"/>
              </a:ext>
            </a:extLst>
          </p:cNvPr>
          <p:cNvSpPr/>
          <p:nvPr/>
        </p:nvSpPr>
        <p:spPr bwMode="auto">
          <a:xfrm rot="1526222">
            <a:off x="7237522" y="5401339"/>
            <a:ext cx="1224136" cy="30269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-128"/>
            </a:endParaRPr>
          </a:p>
        </p:txBody>
      </p:sp>
      <p:sp>
        <p:nvSpPr>
          <p:cNvPr id="19" name="Wijzig tekst: klik 2x">
            <a:extLst>
              <a:ext uri="{FF2B5EF4-FFF2-40B4-BE49-F238E27FC236}">
                <a16:creationId xmlns:a16="http://schemas.microsoft.com/office/drawing/2014/main" id="{A017FE89-DBDB-3388-3AAB-32BA9DB196A6}"/>
              </a:ext>
            </a:extLst>
          </p:cNvPr>
          <p:cNvSpPr txBox="1">
            <a:spLocks/>
          </p:cNvSpPr>
          <p:nvPr/>
        </p:nvSpPr>
        <p:spPr>
          <a:xfrm>
            <a:off x="241385" y="35729"/>
            <a:ext cx="10668000" cy="113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WHO </a:t>
            </a: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classificatie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van CZS </a:t>
            </a: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tumoren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in de loop der </a:t>
            </a: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jaren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…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B449D9DB-D941-D128-DF42-BD68B9A7E640}"/>
              </a:ext>
            </a:extLst>
          </p:cNvPr>
          <p:cNvSpPr/>
          <p:nvPr/>
        </p:nvSpPr>
        <p:spPr>
          <a:xfrm rot="1489523">
            <a:off x="7701418" y="5405768"/>
            <a:ext cx="793040" cy="199638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5B7548A-D2A5-A02D-935D-1C336A40E873}"/>
              </a:ext>
            </a:extLst>
          </p:cNvPr>
          <p:cNvSpPr txBox="1">
            <a:spLocks noChangeArrowheads="1"/>
          </p:cNvSpPr>
          <p:nvPr/>
        </p:nvSpPr>
        <p:spPr bwMode="auto">
          <a:xfrm rot="1522868">
            <a:off x="7099683" y="5321855"/>
            <a:ext cx="199650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2400" b="1" i="1" kern="1200" dirty="0">
                <a:solidFill>
                  <a:srgbClr val="C00000"/>
                </a:solidFill>
                <a:latin typeface="Times New Roman" panose="02020603050405020304" pitchFamily="18" charset="0"/>
              </a:rPr>
              <a:t>The FIFTH</a:t>
            </a:r>
            <a:endParaRPr lang="nl-NL" altLang="nl-NL" sz="2400" b="1" kern="1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3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26B56-2850-A573-1273-B91946B6B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8E4702A5-6FF2-3B6E-1846-26585E8CF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EA67BA3-FBAC-A37F-B1F5-36310FC40B6B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C9B0F9B-D25E-08EC-1B53-818E314DA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FC35A532-1005-6489-97F2-6B813ACF5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1ECB5AAD-263E-463A-9679-92BAEE46A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E3316D59-0FE2-9DC8-1971-B464E76AD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59010AB7-24AA-817D-EC18-C6BBC2AD8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129" y="411083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GB" altLang="nl-NL" sz="1200" b="1" kern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A490B6A3-40D5-9BD6-3115-78BAF0F35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129" y="411083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GB" altLang="nl-NL" sz="1200" b="1" kern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Wijzig tekst: klik 2x">
            <a:extLst>
              <a:ext uri="{FF2B5EF4-FFF2-40B4-BE49-F238E27FC236}">
                <a16:creationId xmlns:a16="http://schemas.microsoft.com/office/drawing/2014/main" id="{1BB386E3-DFC4-0763-D5BE-4BAEB5B865E6}"/>
              </a:ext>
            </a:extLst>
          </p:cNvPr>
          <p:cNvSpPr txBox="1">
            <a:spLocks/>
          </p:cNvSpPr>
          <p:nvPr/>
        </p:nvSpPr>
        <p:spPr>
          <a:xfrm>
            <a:off x="241385" y="35729"/>
            <a:ext cx="10668000" cy="113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WHO </a:t>
            </a: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classificatie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van CZS </a:t>
            </a: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tumoren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5</a:t>
            </a:r>
            <a:r>
              <a:rPr lang="en-US" sz="2400" baseline="30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editie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(2021)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8A744F9-9C58-AF53-8432-D6945EDBAE4B}"/>
              </a:ext>
            </a:extLst>
          </p:cNvPr>
          <p:cNvSpPr/>
          <p:nvPr/>
        </p:nvSpPr>
        <p:spPr bwMode="auto">
          <a:xfrm>
            <a:off x="2290339" y="1304163"/>
            <a:ext cx="7511162" cy="535367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C8DCFF"/>
              </a:solidFill>
              <a:effectLst/>
              <a:uLnTx/>
              <a:uFillTx/>
              <a:latin typeface="Times New Roman"/>
              <a:ea typeface="MS PGothic" charset="-128"/>
              <a:cs typeface="Calibri"/>
              <a:sym typeface="Calibri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C37B3C7-6D1A-0367-5B12-531C4D7C4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16" y="1381128"/>
            <a:ext cx="7168221" cy="52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2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2A9B5-EBEB-EA60-C6A2-45A182629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7AC873F4-D3E0-0C53-E078-DFE79DE58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Rechthoek 36">
            <a:extLst>
              <a:ext uri="{FF2B5EF4-FFF2-40B4-BE49-F238E27FC236}">
                <a16:creationId xmlns:a16="http://schemas.microsoft.com/office/drawing/2014/main" id="{577A2DB2-B93E-20B6-6789-85DC2158F6D2}"/>
              </a:ext>
            </a:extLst>
          </p:cNvPr>
          <p:cNvSpPr/>
          <p:nvPr/>
        </p:nvSpPr>
        <p:spPr bwMode="auto">
          <a:xfrm>
            <a:off x="2179831" y="1909525"/>
            <a:ext cx="7937690" cy="474173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C8DCFF"/>
              </a:solidFill>
              <a:effectLst/>
              <a:uLnTx/>
              <a:uFillTx/>
              <a:latin typeface="Times New Roman" charset="0"/>
              <a:ea typeface="MS PGothic" charset="-128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8CA30A8-FAEA-69BB-9239-5255FEBAF799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C1D7F6-1597-1FC3-7D9B-5B79C0B55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E67C4A58-13DD-D960-3840-428530709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D7DCAD8B-4057-DF65-CE21-596F94E1B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CB1DB669-695E-C153-C97B-EC45277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D49E261E-6767-57FF-DE06-4F1BD928F722}"/>
              </a:ext>
            </a:extLst>
          </p:cNvPr>
          <p:cNvSpPr txBox="1"/>
          <p:nvPr/>
        </p:nvSpPr>
        <p:spPr>
          <a:xfrm>
            <a:off x="2179830" y="1273991"/>
            <a:ext cx="79376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 hangingPunct="1">
              <a:lnSpc>
                <a:spcPts val="122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Felix Sahm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1,2,#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Sebastian Brandner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Luca Bertero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David Capper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5,22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050" b="1" kern="1200" dirty="0" err="1">
                <a:latin typeface="Arial" panose="020B0604020202020204" pitchFamily="34" charset="0"/>
                <a:ea typeface="Times New Roman" panose="02020603050405020304" pitchFamily="18" charset="0"/>
              </a:rPr>
              <a:t>Pim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 J. French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6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Dominique Figarella-Branger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7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Felice Giangaspero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8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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Christine Haberler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9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Monika E. Hegi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10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Bjarne W. Kristensen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11,12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050" b="1" kern="1200" dirty="0" err="1">
                <a:latin typeface="Arial" panose="020B0604020202020204" pitchFamily="34" charset="0"/>
                <a:ea typeface="Times New Roman" panose="02020603050405020304" pitchFamily="18" charset="0"/>
              </a:rPr>
              <a:t>Kathreena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 Kurian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13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Matthias Preusser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14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050" b="1" kern="1200" dirty="0" err="1">
                <a:latin typeface="Arial" panose="020B0604020202020204" pitchFamily="34" charset="0"/>
                <a:ea typeface="Times New Roman" panose="02020603050405020304" pitchFamily="18" charset="0"/>
              </a:rPr>
              <a:t>Bastiaan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 B.J. Tops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15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Martin van den Bent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16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Wolfgang Wick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17,18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Guido Reifenberger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19</a:t>
            </a:r>
            <a:r>
              <a:rPr lang="en-US" sz="1050" b="1" kern="1200" dirty="0">
                <a:latin typeface="Arial" panose="020B0604020202020204" pitchFamily="34" charset="0"/>
                <a:ea typeface="Times New Roman" panose="02020603050405020304" pitchFamily="18" charset="0"/>
              </a:rPr>
              <a:t>, Pieter Wesseling</a:t>
            </a:r>
            <a:r>
              <a:rPr lang="en-US" sz="1050" b="1" kern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20</a:t>
            </a:r>
            <a:r>
              <a:rPr lang="nl-NL" sz="1050" b="1" kern="1200" dirty="0">
                <a:solidFill>
                  <a:srgbClr val="FFFFFF"/>
                </a:solidFill>
                <a:latin typeface="Times New Roman" charset="0"/>
                <a:ea typeface="MS PGothic" charset="-128"/>
              </a:rPr>
              <a:t> </a:t>
            </a:r>
            <a:endParaRPr lang="nl-NL" sz="1050" b="1" kern="1200" dirty="0">
              <a:solidFill>
                <a:srgbClr val="FFFFFF"/>
              </a:solidFill>
              <a:ea typeface="Baskerville" panose="02020502070401020303" pitchFamily="18" charset="0"/>
            </a:endParaRPr>
          </a:p>
        </p:txBody>
      </p:sp>
      <p:pic>
        <p:nvPicPr>
          <p:cNvPr id="23" name="Afbeelding 22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BB7F7008-6A5F-1B13-CA52-90B4E8C586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1814" r="1201" b="83886"/>
          <a:stretch/>
        </p:blipFill>
        <p:spPr>
          <a:xfrm>
            <a:off x="2362000" y="1973285"/>
            <a:ext cx="7633504" cy="864096"/>
          </a:xfrm>
          <a:prstGeom prst="rect">
            <a:avLst/>
          </a:prstGeom>
        </p:spPr>
      </p:pic>
      <p:pic>
        <p:nvPicPr>
          <p:cNvPr id="24" name="Afbeelding 23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A4AC102F-FB78-B8AD-6D4E-4D8B533495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t="16369" r="71542" b="21692"/>
          <a:stretch/>
        </p:blipFill>
        <p:spPr>
          <a:xfrm>
            <a:off x="8093280" y="2896476"/>
            <a:ext cx="1897155" cy="3684058"/>
          </a:xfrm>
          <a:prstGeom prst="rect">
            <a:avLst/>
          </a:prstGeom>
        </p:spPr>
      </p:pic>
      <p:pic>
        <p:nvPicPr>
          <p:cNvPr id="25" name="Afbeelding 24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2F3A8F1B-2178-45A0-1C66-B17F0F4CC3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5" t="16711" r="46430" b="22881"/>
          <a:stretch/>
        </p:blipFill>
        <p:spPr>
          <a:xfrm>
            <a:off x="4151395" y="2908127"/>
            <a:ext cx="1897155" cy="3592887"/>
          </a:xfrm>
          <a:prstGeom prst="rect">
            <a:avLst/>
          </a:prstGeom>
        </p:spPr>
      </p:pic>
      <p:pic>
        <p:nvPicPr>
          <p:cNvPr id="26" name="Afbeelding 25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67363AF6-77B5-C95E-D26D-4E7351B055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1" t="16639" r="23392" b="22882"/>
          <a:stretch/>
        </p:blipFill>
        <p:spPr>
          <a:xfrm>
            <a:off x="6228378" y="2912639"/>
            <a:ext cx="1749971" cy="3597174"/>
          </a:xfrm>
          <a:prstGeom prst="rect">
            <a:avLst/>
          </a:prstGeom>
        </p:spPr>
      </p:pic>
      <p:pic>
        <p:nvPicPr>
          <p:cNvPr id="27" name="Afbeelding 26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78D59B04-E02D-A959-45C1-4A8EFD0790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0" t="16639" r="1471" b="22882"/>
          <a:stretch/>
        </p:blipFill>
        <p:spPr>
          <a:xfrm>
            <a:off x="2302535" y="2912641"/>
            <a:ext cx="1781918" cy="3597173"/>
          </a:xfrm>
          <a:prstGeom prst="rect">
            <a:avLst/>
          </a:prstGeom>
        </p:spPr>
      </p:pic>
      <p:sp>
        <p:nvSpPr>
          <p:cNvPr id="28" name="Rechthoek 27">
            <a:extLst>
              <a:ext uri="{FF2B5EF4-FFF2-40B4-BE49-F238E27FC236}">
                <a16:creationId xmlns:a16="http://schemas.microsoft.com/office/drawing/2014/main" id="{E7C47AD1-DD42-2AA7-449F-01754B8B24CB}"/>
              </a:ext>
            </a:extLst>
          </p:cNvPr>
          <p:cNvSpPr/>
          <p:nvPr/>
        </p:nvSpPr>
        <p:spPr bwMode="auto">
          <a:xfrm>
            <a:off x="4151395" y="3844231"/>
            <a:ext cx="140819" cy="2591025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-128"/>
            </a:endParaRP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B85EEB9B-7624-DF08-ED1F-C68D59A29DD9}"/>
              </a:ext>
            </a:extLst>
          </p:cNvPr>
          <p:cNvSpPr/>
          <p:nvPr/>
        </p:nvSpPr>
        <p:spPr bwMode="auto">
          <a:xfrm>
            <a:off x="6162742" y="3851110"/>
            <a:ext cx="140819" cy="2591025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-128"/>
            </a:endParaRP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5A0DFFF2-29F1-A1C5-338F-81D113FCC8CC}"/>
              </a:ext>
            </a:extLst>
          </p:cNvPr>
          <p:cNvSpPr/>
          <p:nvPr/>
        </p:nvSpPr>
        <p:spPr bwMode="auto">
          <a:xfrm>
            <a:off x="8046002" y="3851110"/>
            <a:ext cx="140819" cy="2591025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-128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3B909A4F-9F57-7ACB-1F57-7D3CB4F6B92A}"/>
              </a:ext>
            </a:extLst>
          </p:cNvPr>
          <p:cNvSpPr/>
          <p:nvPr/>
        </p:nvSpPr>
        <p:spPr bwMode="auto">
          <a:xfrm>
            <a:off x="2256280" y="111582"/>
            <a:ext cx="7700413" cy="980560"/>
          </a:xfrm>
          <a:prstGeom prst="rect">
            <a:avLst/>
          </a:prstGeom>
          <a:solidFill>
            <a:srgbClr val="006E96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C8DCFF"/>
              </a:solidFill>
              <a:effectLst/>
              <a:uLnTx/>
              <a:uFillTx/>
              <a:latin typeface="Times New Roman" charset="0"/>
              <a:ea typeface="MS PGothic" charset="-128"/>
            </a:endParaRPr>
          </a:p>
        </p:txBody>
      </p:sp>
      <p:pic>
        <p:nvPicPr>
          <p:cNvPr id="32" name="Afbeelding 31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9EFA7C9A-955D-4121-50B7-0D1350397D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" r="54176" b="82868"/>
          <a:stretch/>
        </p:blipFill>
        <p:spPr>
          <a:xfrm>
            <a:off x="6186901" y="717729"/>
            <a:ext cx="2009186" cy="324336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7AACF5FA-ABAD-4C4D-7742-600114271561}"/>
              </a:ext>
            </a:extLst>
          </p:cNvPr>
          <p:cNvSpPr txBox="1"/>
          <p:nvPr/>
        </p:nvSpPr>
        <p:spPr>
          <a:xfrm>
            <a:off x="2279576" y="148832"/>
            <a:ext cx="7577372" cy="584775"/>
          </a:xfrm>
          <a:prstGeom prst="rect">
            <a:avLst/>
          </a:prstGeom>
          <a:solidFill>
            <a:srgbClr val="006E96"/>
          </a:solidFill>
        </p:spPr>
        <p:txBody>
          <a:bodyPr wrap="square" rtlCol="0">
            <a:spAutoFit/>
          </a:bodyPr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 dirty="0">
                <a:solidFill>
                  <a:srgbClr val="FFFFFF"/>
                </a:solidFill>
                <a:ea typeface="Baskerville" panose="02020502070401020303" pitchFamily="18" charset="0"/>
              </a:rPr>
              <a:t>Molecular diagnostic tools for the World Health Organization (WHO) 2021 classification of gliomas, glioneuronal and neuronal tumors; an EANO guideline </a:t>
            </a:r>
            <a:endParaRPr lang="nl-NL" sz="1600" b="1" kern="1200" dirty="0">
              <a:solidFill>
                <a:srgbClr val="FFFFFF"/>
              </a:solidFill>
              <a:ea typeface="Baskerville" panose="02020502070401020303" pitchFamily="18" charset="0"/>
            </a:endParaRPr>
          </a:p>
        </p:txBody>
      </p:sp>
      <p:pic>
        <p:nvPicPr>
          <p:cNvPr id="34" name="Afbeelding 33" descr="Afbeelding met Lettertype, tekst, Graphics, water&#10;&#10;Automatisch gegenereerde beschrijving">
            <a:extLst>
              <a:ext uri="{FF2B5EF4-FFF2-40B4-BE49-F238E27FC236}">
                <a16:creationId xmlns:a16="http://schemas.microsoft.com/office/drawing/2014/main" id="{CA4ADC39-D76C-2D22-2F6E-75F26E662F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344" y="770858"/>
            <a:ext cx="1623065" cy="254022"/>
          </a:xfrm>
          <a:prstGeom prst="rect">
            <a:avLst/>
          </a:prstGeom>
        </p:spPr>
      </p:pic>
      <p:sp>
        <p:nvSpPr>
          <p:cNvPr id="35" name="Rechthoek 34">
            <a:extLst>
              <a:ext uri="{FF2B5EF4-FFF2-40B4-BE49-F238E27FC236}">
                <a16:creationId xmlns:a16="http://schemas.microsoft.com/office/drawing/2014/main" id="{119718FC-2FA9-6F2E-7068-A5718830FD70}"/>
              </a:ext>
            </a:extLst>
          </p:cNvPr>
          <p:cNvSpPr/>
          <p:nvPr/>
        </p:nvSpPr>
        <p:spPr bwMode="auto">
          <a:xfrm>
            <a:off x="8126104" y="2908126"/>
            <a:ext cx="1911608" cy="367240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nl-NL" sz="2400" b="1" kern="1200">
              <a:solidFill>
                <a:srgbClr val="FFFFFF"/>
              </a:solidFill>
              <a:latin typeface="Times New Roman" charset="0"/>
              <a:ea typeface="MS PGothic" panose="020B0600070205080204" pitchFamily="34" charset="-128"/>
            </a:endParaRPr>
          </a:p>
        </p:txBody>
      </p:sp>
      <p:sp>
        <p:nvSpPr>
          <p:cNvPr id="36" name="Bliksemflits 35">
            <a:extLst>
              <a:ext uri="{FF2B5EF4-FFF2-40B4-BE49-F238E27FC236}">
                <a16:creationId xmlns:a16="http://schemas.microsoft.com/office/drawing/2014/main" id="{8991D59E-2C2A-E26E-2373-AE0E1FB278AB}"/>
              </a:ext>
            </a:extLst>
          </p:cNvPr>
          <p:cNvSpPr/>
          <p:nvPr/>
        </p:nvSpPr>
        <p:spPr bwMode="auto">
          <a:xfrm rot="5221082">
            <a:off x="10242728" y="1989573"/>
            <a:ext cx="787719" cy="998508"/>
          </a:xfrm>
          <a:prstGeom prst="lightningBolt">
            <a:avLst/>
          </a:prstGeom>
          <a:solidFill>
            <a:srgbClr val="C0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42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D37C3-82CB-DA5F-2372-80F32433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2025_template publieksdag_02.jpg" descr="2025_template publieksdag_02.jpg">
            <a:extLst>
              <a:ext uri="{FF2B5EF4-FFF2-40B4-BE49-F238E27FC236}">
                <a16:creationId xmlns:a16="http://schemas.microsoft.com/office/drawing/2014/main" id="{8D515DFD-4750-05CD-4570-EA0A3BE1A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Rectangle 2">
            <a:extLst>
              <a:ext uri="{FF2B5EF4-FFF2-40B4-BE49-F238E27FC236}">
                <a16:creationId xmlns:a16="http://schemas.microsoft.com/office/drawing/2014/main" id="{0AE271B1-6796-8E19-C6C4-76AB46D83CC5}"/>
              </a:ext>
            </a:extLst>
          </p:cNvPr>
          <p:cNvSpPr txBox="1"/>
          <p:nvPr/>
        </p:nvSpPr>
        <p:spPr>
          <a:xfrm>
            <a:off x="2169194" y="1758775"/>
            <a:ext cx="9548284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>
                <a:solidFill>
                  <a:srgbClr val="75212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3x30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jaar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 neuro-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oncologie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en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 het nu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752120"/>
              </a:solidFill>
              <a:effectLst/>
              <a:uLnTx/>
              <a:uFillTx/>
              <a:latin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VERANDERINGEN PATHOLOGIE DIAGNOSES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752120"/>
              </a:solidFill>
              <a:effectLst/>
              <a:uLnTx/>
              <a:uFillTx/>
              <a:latin typeface="Montserrat SemiBold"/>
              <a:sym typeface="Montserrat SemiBold"/>
            </a:endParaRPr>
          </a:p>
        </p:txBody>
      </p:sp>
      <p:sp>
        <p:nvSpPr>
          <p:cNvPr id="295" name="Rectangle 6">
            <a:extLst>
              <a:ext uri="{FF2B5EF4-FFF2-40B4-BE49-F238E27FC236}">
                <a16:creationId xmlns:a16="http://schemas.microsoft.com/office/drawing/2014/main" id="{F23F7597-1C23-1E68-EB28-B4B40F501ADC}"/>
              </a:ext>
            </a:extLst>
          </p:cNvPr>
          <p:cNvSpPr txBox="1"/>
          <p:nvPr/>
        </p:nvSpPr>
        <p:spPr>
          <a:xfrm>
            <a:off x="2576897" y="3537896"/>
            <a:ext cx="4794885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75212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Pieter Wesseling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752120"/>
              </a:solidFill>
              <a:effectLst/>
              <a:uLnTx/>
              <a:uFillTx/>
              <a:latin typeface="Montserrat SemiBold"/>
              <a:sym typeface="Montserrat SemiBold"/>
            </a:endParaRPr>
          </a:p>
        </p:txBody>
      </p:sp>
      <p:sp>
        <p:nvSpPr>
          <p:cNvPr id="296" name="Rectangle 7">
            <a:extLst>
              <a:ext uri="{FF2B5EF4-FFF2-40B4-BE49-F238E27FC236}">
                <a16:creationId xmlns:a16="http://schemas.microsoft.com/office/drawing/2014/main" id="{A208A00A-AEDA-443E-6F80-922BE4E98081}"/>
              </a:ext>
            </a:extLst>
          </p:cNvPr>
          <p:cNvSpPr txBox="1"/>
          <p:nvPr/>
        </p:nvSpPr>
        <p:spPr>
          <a:xfrm>
            <a:off x="2576897" y="3918896"/>
            <a:ext cx="873548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75212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klinisch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 (neuro)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patholoog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hoogleraar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 neuro-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oncologische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752120"/>
                </a:solidFill>
                <a:effectLst/>
                <a:uLnTx/>
                <a:uFillTx/>
                <a:latin typeface="Montserrat SemiBold"/>
                <a:sym typeface="Montserrat SemiBold"/>
              </a:rPr>
              <a:t>pathologie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752120"/>
              </a:solidFill>
              <a:effectLst/>
              <a:uLnTx/>
              <a:uFillTx/>
              <a:latin typeface="Montserrat SemiBold"/>
              <a:sym typeface="Montserrat SemiBold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3D0F284-B4FA-3144-1653-F92CBF2DCEA8}"/>
              </a:ext>
            </a:extLst>
          </p:cNvPr>
          <p:cNvSpPr/>
          <p:nvPr/>
        </p:nvSpPr>
        <p:spPr bwMode="auto">
          <a:xfrm>
            <a:off x="4254272" y="4594283"/>
            <a:ext cx="5318281" cy="2062104"/>
          </a:xfrm>
          <a:prstGeom prst="rect">
            <a:avLst/>
          </a:prstGeom>
          <a:solidFill>
            <a:srgbClr val="FFF1E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7286BEA0-928D-80E9-9497-9D33FF8DC85E}"/>
              </a:ext>
            </a:extLst>
          </p:cNvPr>
          <p:cNvSpPr/>
          <p:nvPr/>
        </p:nvSpPr>
        <p:spPr bwMode="auto">
          <a:xfrm>
            <a:off x="6297699" y="6277094"/>
            <a:ext cx="1368152" cy="34927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C1C1F1E-BCDC-CE8D-CC0D-418FB72C8936}"/>
              </a:ext>
            </a:extLst>
          </p:cNvPr>
          <p:cNvSpPr/>
          <p:nvPr/>
        </p:nvSpPr>
        <p:spPr bwMode="auto">
          <a:xfrm>
            <a:off x="6297699" y="5489600"/>
            <a:ext cx="1368152" cy="34927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990CF56-C209-142F-96C5-84FB6FD9B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6639583" y="5577458"/>
            <a:ext cx="960437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fbeelding 12">
            <a:extLst>
              <a:ext uri="{FF2B5EF4-FFF2-40B4-BE49-F238E27FC236}">
                <a16:creationId xmlns:a16="http://schemas.microsoft.com/office/drawing/2014/main" id="{D70DD687-EAC3-6202-ED08-264605A54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6358668" y="5512547"/>
            <a:ext cx="21590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1" descr="download.png">
            <a:extLst>
              <a:ext uri="{FF2B5EF4-FFF2-40B4-BE49-F238E27FC236}">
                <a16:creationId xmlns:a16="http://schemas.microsoft.com/office/drawing/2014/main" id="{4B61CAA1-0476-755D-63AA-5E795881C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6664982" y="6376324"/>
            <a:ext cx="909637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fbeelding 19" descr="download.png">
            <a:extLst>
              <a:ext uri="{FF2B5EF4-FFF2-40B4-BE49-F238E27FC236}">
                <a16:creationId xmlns:a16="http://schemas.microsoft.com/office/drawing/2014/main" id="{81652213-6522-F5D4-A8E7-59DC20806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6408375" y="6315999"/>
            <a:ext cx="21590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033">
            <a:extLst>
              <a:ext uri="{FF2B5EF4-FFF2-40B4-BE49-F238E27FC236}">
                <a16:creationId xmlns:a16="http://schemas.microsoft.com/office/drawing/2014/main" id="{4FBA8C87-7399-794D-D382-60B96A07C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291" y="4595250"/>
            <a:ext cx="6817688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Afdeling</a:t>
            </a:r>
            <a:r>
              <a:rPr kumimoji="0" lang="en-US" alt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 </a:t>
            </a:r>
            <a:r>
              <a:rPr kumimoji="0" lang="en-US" altLang="nl-NL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Pathologie</a:t>
            </a:r>
            <a:r>
              <a:rPr kumimoji="0" lang="en-US" alt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 / </a:t>
            </a:r>
            <a:r>
              <a:rPr kumimoji="0" lang="en-US" altLang="nl-NL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Diagnostiek</a:t>
            </a:r>
            <a:r>
              <a:rPr kumimoji="0" lang="en-US" alt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 </a:t>
            </a:r>
            <a:r>
              <a:rPr kumimoji="0" lang="en-US" altLang="nl-NL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Laboratorium</a:t>
            </a:r>
            <a:endParaRPr kumimoji="0" lang="en-US" altLang="nl-NL" sz="1600" b="0" i="0" u="none" strike="noStrike" kern="0" cap="none" spc="0" normalizeH="0" baseline="0" noProof="0" dirty="0">
              <a:ln>
                <a:noFill/>
              </a:ln>
              <a:solidFill>
                <a:srgbClr val="7E181B"/>
              </a:solidFill>
              <a:effectLst/>
              <a:uLnTx/>
              <a:uFillTx/>
              <a:latin typeface="Montserrat" pitchFamily="2" charset="77"/>
              <a:ea typeface="MS PGothic" panose="020B0600070205080204" pitchFamily="34" charset="-128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600" b="0" i="0" u="none" strike="noStrike" kern="0" cap="none" spc="0" normalizeH="0" baseline="0" noProof="0" dirty="0">
              <a:ln>
                <a:noFill/>
              </a:ln>
              <a:solidFill>
                <a:srgbClr val="7E181B"/>
              </a:solidFill>
              <a:effectLst/>
              <a:uLnTx/>
              <a:uFillTx/>
              <a:latin typeface="Montserrat" pitchFamily="2" charset="77"/>
              <a:ea typeface="MS PGothic" panose="020B0600070205080204" pitchFamily="34" charset="-128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Amsterdam </a:t>
            </a:r>
            <a:r>
              <a:rPr kumimoji="0" lang="en-US" altLang="nl-NL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Universitair</a:t>
            </a:r>
            <a:r>
              <a:rPr kumimoji="0" lang="en-US" alt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 </a:t>
            </a:r>
            <a:r>
              <a:rPr kumimoji="0" lang="en-US" altLang="nl-NL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Medische</a:t>
            </a:r>
            <a:r>
              <a:rPr kumimoji="0" lang="en-US" alt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 Centra / VUmc, Amsterdam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200" b="1" i="0" u="none" strike="noStrike" kern="0" cap="none" spc="0" normalizeH="0" baseline="0" noProof="0" dirty="0">
              <a:ln>
                <a:noFill/>
              </a:ln>
              <a:solidFill>
                <a:srgbClr val="7E181B"/>
              </a:solidFill>
              <a:effectLst/>
              <a:uLnTx/>
              <a:uFillTx/>
              <a:latin typeface="Montserrat" pitchFamily="2" charset="77"/>
              <a:ea typeface="MS PGothic" panose="020B0600070205080204" pitchFamily="34" charset="-128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200" b="1" i="0" u="none" strike="noStrike" kern="0" cap="none" spc="0" normalizeH="0" baseline="0" noProof="0" dirty="0">
              <a:ln>
                <a:noFill/>
              </a:ln>
              <a:solidFill>
                <a:srgbClr val="7E181B"/>
              </a:solidFill>
              <a:effectLst/>
              <a:uLnTx/>
              <a:uFillTx/>
              <a:latin typeface="Montserrat" pitchFamily="2" charset="77"/>
              <a:ea typeface="MS PGothic" panose="020B0600070205080204" pitchFamily="34" charset="-128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200" b="1" i="0" u="none" strike="noStrike" kern="0" cap="none" spc="0" normalizeH="0" baseline="0" noProof="0" dirty="0">
              <a:ln>
                <a:noFill/>
              </a:ln>
              <a:solidFill>
                <a:srgbClr val="7E181B"/>
              </a:solidFill>
              <a:effectLst/>
              <a:uLnTx/>
              <a:uFillTx/>
              <a:latin typeface="Montserrat" pitchFamily="2" charset="77"/>
              <a:ea typeface="MS PGothic" panose="020B0600070205080204" pitchFamily="34" charset="-128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Prinses Máxima Centrum </a:t>
            </a:r>
            <a:r>
              <a:rPr kumimoji="0" lang="en-US" altLang="nl-NL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voor</a:t>
            </a:r>
            <a:r>
              <a:rPr kumimoji="0" lang="en-US" alt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 </a:t>
            </a:r>
            <a:r>
              <a:rPr kumimoji="0" lang="en-US" altLang="nl-NL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Kinderoncologie</a:t>
            </a:r>
            <a:r>
              <a:rPr kumimoji="0" lang="en-US" alt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Calibri"/>
                <a:sym typeface="Calibri"/>
              </a:rPr>
              <a:t>, Utrecht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200" b="1" i="0" u="none" strike="noStrike" kern="0" cap="none" spc="0" normalizeH="0" baseline="0" noProof="0" dirty="0">
              <a:ln>
                <a:noFill/>
              </a:ln>
              <a:solidFill>
                <a:srgbClr val="7E181B"/>
              </a:solidFill>
              <a:effectLst/>
              <a:uLnTx/>
              <a:uFillTx/>
              <a:latin typeface="Montserrat" pitchFamily="2" charset="77"/>
              <a:ea typeface="MS PGothic" panose="020B0600070205080204" pitchFamily="34" charset="-128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200" b="1" i="0" u="none" strike="noStrike" kern="0" cap="none" spc="0" normalizeH="0" baseline="0" noProof="0" dirty="0">
              <a:ln>
                <a:noFill/>
              </a:ln>
              <a:solidFill>
                <a:srgbClr val="7E181B"/>
              </a:solidFill>
              <a:effectLst/>
              <a:uLnTx/>
              <a:uFillTx/>
              <a:latin typeface="Montserrat" pitchFamily="2" charset="77"/>
              <a:ea typeface="MS PGothic" panose="020B0600070205080204" pitchFamily="34" charset="-128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200" b="1" i="0" u="none" strike="noStrike" kern="0" cap="none" spc="0" normalizeH="0" baseline="0" noProof="0" dirty="0">
              <a:ln>
                <a:noFill/>
              </a:ln>
              <a:solidFill>
                <a:srgbClr val="7E181B"/>
              </a:solidFill>
              <a:effectLst/>
              <a:uLnTx/>
              <a:uFillTx/>
              <a:latin typeface="Montserrat" pitchFamily="2" charset="77"/>
              <a:ea typeface="MS PGothic" panose="020B0600070205080204" pitchFamily="34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9334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19AE8-4B06-F8DD-16AE-7CAC1D8A2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0AA652CB-F489-41A5-E0A8-30C72FF7A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BF2BBF0B-3D67-B3AE-4DD9-AC912FC653D6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4D89D18-4EF1-859B-2820-0B3E5225C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CFB069BD-EF78-A818-8624-DC44E1FBD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7BEA591F-C0DE-F46B-BA81-8196E5D8E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AE2EB911-9690-C99A-C104-6579CCF6E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ijzig tekst: klik 2x">
            <a:extLst>
              <a:ext uri="{FF2B5EF4-FFF2-40B4-BE49-F238E27FC236}">
                <a16:creationId xmlns:a16="http://schemas.microsoft.com/office/drawing/2014/main" id="{83670B95-D0AC-DCC5-F873-B040A8E4A609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10668000" cy="113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Bepaling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van </a:t>
            </a: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methyleringsvingerafdruk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… 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" name="Afbeelding 2">
            <a:extLst>
              <a:ext uri="{FF2B5EF4-FFF2-40B4-BE49-F238E27FC236}">
                <a16:creationId xmlns:a16="http://schemas.microsoft.com/office/drawing/2014/main" id="{24CE65FA-20B0-D005-5EC3-CCA006466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t="32152" r="44852" b="60137"/>
          <a:stretch/>
        </p:blipFill>
        <p:spPr bwMode="auto">
          <a:xfrm>
            <a:off x="823680" y="2063842"/>
            <a:ext cx="6784415" cy="808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2">
            <a:extLst>
              <a:ext uri="{FF2B5EF4-FFF2-40B4-BE49-F238E27FC236}">
                <a16:creationId xmlns:a16="http://schemas.microsoft.com/office/drawing/2014/main" id="{6FD94567-5891-B495-EABD-A02F619F8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7" t="32152" r="44207" b="60137"/>
          <a:stretch/>
        </p:blipFill>
        <p:spPr bwMode="auto">
          <a:xfrm>
            <a:off x="6778624" y="2063842"/>
            <a:ext cx="4589696" cy="72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B726491-8DF0-FF91-EE18-9F0BD25DD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3" t="43599" r="16138" b="23707"/>
          <a:stretch/>
        </p:blipFill>
        <p:spPr bwMode="auto">
          <a:xfrm>
            <a:off x="823680" y="2651200"/>
            <a:ext cx="10544641" cy="311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57B65C4-7D82-5EB7-11FD-01611769C344}"/>
              </a:ext>
            </a:extLst>
          </p:cNvPr>
          <p:cNvSpPr txBox="1"/>
          <p:nvPr/>
        </p:nvSpPr>
        <p:spPr>
          <a:xfrm>
            <a:off x="5715000" y="-1261594"/>
            <a:ext cx="364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+mj-cs"/>
                <a:sym typeface="Calibri"/>
              </a:rPr>
              <a:t>Capper</a:t>
            </a:r>
            <a:r>
              <a:rPr kumimoji="0" lang="nl-NL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+mj-cs"/>
                <a:sym typeface="Calibri"/>
              </a:rPr>
              <a:t> D et al, </a:t>
            </a:r>
            <a:r>
              <a:rPr kumimoji="0" lang="nl-NL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+mj-cs"/>
                <a:sym typeface="Calibri"/>
              </a:rPr>
              <a:t>March</a:t>
            </a:r>
            <a:r>
              <a:rPr kumimoji="0" lang="nl-NL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+mj-cs"/>
                <a:sym typeface="Calibri"/>
              </a:rPr>
              <a:t> 2018</a:t>
            </a:r>
          </a:p>
        </p:txBody>
      </p:sp>
      <p:sp>
        <p:nvSpPr>
          <p:cNvPr id="19" name="Pijl links 18">
            <a:extLst>
              <a:ext uri="{FF2B5EF4-FFF2-40B4-BE49-F238E27FC236}">
                <a16:creationId xmlns:a16="http://schemas.microsoft.com/office/drawing/2014/main" id="{5FA7D46F-BA95-6D53-70DD-E3E1392356D3}"/>
              </a:ext>
            </a:extLst>
          </p:cNvPr>
          <p:cNvSpPr/>
          <p:nvPr/>
        </p:nvSpPr>
        <p:spPr bwMode="auto">
          <a:xfrm rot="10800000">
            <a:off x="3240192" y="2886309"/>
            <a:ext cx="707865" cy="666953"/>
          </a:xfrm>
          <a:prstGeom prst="rightArrow">
            <a:avLst/>
          </a:prstGeom>
          <a:solidFill>
            <a:srgbClr val="F3567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DCCBBB3E-68D9-BADE-05FB-3ED1D996BDCB}"/>
              </a:ext>
            </a:extLst>
          </p:cNvPr>
          <p:cNvSpPr/>
          <p:nvPr/>
        </p:nvSpPr>
        <p:spPr bwMode="auto">
          <a:xfrm>
            <a:off x="991291" y="2815643"/>
            <a:ext cx="2223531" cy="849411"/>
          </a:xfrm>
          <a:prstGeom prst="rect">
            <a:avLst/>
          </a:prstGeom>
          <a:noFill/>
          <a:ln w="19050" cap="flat" cmpd="sng" algn="ctr">
            <a:solidFill>
              <a:srgbClr val="F3567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8A9AE342-FC5B-1A19-AA65-341ADD4C1819}"/>
              </a:ext>
            </a:extLst>
          </p:cNvPr>
          <p:cNvSpPr txBox="1"/>
          <p:nvPr/>
        </p:nvSpPr>
        <p:spPr>
          <a:xfrm>
            <a:off x="7633464" y="2137370"/>
            <a:ext cx="374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+mj-cs"/>
                <a:sym typeface="Calibri"/>
              </a:rPr>
              <a:t>Capper</a:t>
            </a: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+mj-cs"/>
                <a:sym typeface="Calibri"/>
              </a:rPr>
              <a:t> D et al, </a:t>
            </a:r>
            <a:r>
              <a:rPr kumimoji="0" lang="nl-NL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+mj-cs"/>
                <a:sym typeface="Calibri"/>
              </a:rPr>
              <a:t>March</a:t>
            </a: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+mj-cs"/>
                <a:sym typeface="Calibri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3197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78F14-2DFC-455A-5147-7FAE99A3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816BD2D5-6587-FC38-46A3-030962D69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839FA3A8-8DA8-E001-6C37-33C004F4ED7E}"/>
              </a:ext>
            </a:extLst>
          </p:cNvPr>
          <p:cNvSpPr/>
          <p:nvPr/>
        </p:nvSpPr>
        <p:spPr bwMode="auto">
          <a:xfrm>
            <a:off x="2112377" y="1342946"/>
            <a:ext cx="8340469" cy="50219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C8DCFF"/>
              </a:solidFill>
              <a:effectLst/>
              <a:uLnTx/>
              <a:uFillTx/>
              <a:latin typeface="Times New Roman"/>
              <a:ea typeface="MS PGothic" charset="-128"/>
              <a:cs typeface="Calibri"/>
              <a:sym typeface="Calibri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A10214E-E6E1-05BF-8EF5-2BBD58A4740E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4058F6D-BC1A-DE17-8B71-596F9E63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AFBEED84-EB5C-99DC-A02A-CE3D14979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AD693125-78F9-A76F-2E19-24CEC5B53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0B6EB2C3-BB93-FD80-B010-69256448F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ijzig tekst: klik 2x">
            <a:extLst>
              <a:ext uri="{FF2B5EF4-FFF2-40B4-BE49-F238E27FC236}">
                <a16:creationId xmlns:a16="http://schemas.microsoft.com/office/drawing/2014/main" id="{1C4CE5AA-6395-D999-D718-FB994A261538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10668000" cy="113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Genen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worden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aangestuurd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door </a:t>
            </a: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o.a.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methylering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…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" name="Afbeelding 8" descr="Afbeelding met paars, kunst&#10;&#10;Automatisch gegenereerde beschrijving">
            <a:extLst>
              <a:ext uri="{FF2B5EF4-FFF2-40B4-BE49-F238E27FC236}">
                <a16:creationId xmlns:a16="http://schemas.microsoft.com/office/drawing/2014/main" id="{0F729DED-60B3-C6FD-1460-CB061B1BA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"/>
          <a:stretch/>
        </p:blipFill>
        <p:spPr>
          <a:xfrm>
            <a:off x="2206700" y="1498104"/>
            <a:ext cx="8030993" cy="4687543"/>
          </a:xfrm>
          <a:prstGeom prst="rect">
            <a:avLst/>
          </a:prstGeom>
        </p:spPr>
      </p:pic>
      <p:sp>
        <p:nvSpPr>
          <p:cNvPr id="10" name="Pijl links 9">
            <a:extLst>
              <a:ext uri="{FF2B5EF4-FFF2-40B4-BE49-F238E27FC236}">
                <a16:creationId xmlns:a16="http://schemas.microsoft.com/office/drawing/2014/main" id="{DF5078FC-39BB-B5EF-AB43-2F62604D1CDF}"/>
              </a:ext>
            </a:extLst>
          </p:cNvPr>
          <p:cNvSpPr/>
          <p:nvPr/>
        </p:nvSpPr>
        <p:spPr bwMode="auto">
          <a:xfrm rot="18878270">
            <a:off x="1231428" y="2194498"/>
            <a:ext cx="1531913" cy="648072"/>
          </a:xfrm>
          <a:prstGeom prst="rightArrow">
            <a:avLst/>
          </a:prstGeom>
          <a:solidFill>
            <a:srgbClr val="FFFF0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994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1D9C9-F4C4-2DA7-2234-290977AC9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0E24FF35-2C36-72F4-A529-F128089A0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D3F0EC6E-5068-2A62-1A04-6FCFB6831CEC}"/>
              </a:ext>
            </a:extLst>
          </p:cNvPr>
          <p:cNvSpPr/>
          <p:nvPr/>
        </p:nvSpPr>
        <p:spPr bwMode="auto">
          <a:xfrm>
            <a:off x="2112378" y="1259899"/>
            <a:ext cx="8760334" cy="541587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C8DCFF"/>
              </a:solidFill>
              <a:effectLst/>
              <a:uLnTx/>
              <a:uFillTx/>
              <a:latin typeface="Times New Roman"/>
              <a:ea typeface="MS PGothic" charset="-128"/>
              <a:cs typeface="Calibri"/>
              <a:sym typeface="Calibri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E6AEB4B-3E03-FA67-B35E-7B406133753D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BE1947E-06A8-0E21-2468-18781056A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F2F8BC59-D87F-B550-0221-931B7AC8A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6BC225A7-7F09-6CE3-4263-514B1A8F4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C04A7328-CEC4-7979-1A7D-12B8EB30F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Afbeelding met cirkel, Graphics, ontwerp&#10;&#10;Automatisch gegenereerde beschrijving">
            <a:extLst>
              <a:ext uri="{FF2B5EF4-FFF2-40B4-BE49-F238E27FC236}">
                <a16:creationId xmlns:a16="http://schemas.microsoft.com/office/drawing/2014/main" id="{30421DD7-7505-CC87-4A8F-F0C26665EA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9913" r="53546"/>
          <a:stretch/>
        </p:blipFill>
        <p:spPr>
          <a:xfrm>
            <a:off x="2892645" y="3063126"/>
            <a:ext cx="2123758" cy="208610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3CFCBE1-9180-0BE0-03D9-0FE49FC1B1AD}"/>
              </a:ext>
            </a:extLst>
          </p:cNvPr>
          <p:cNvSpPr txBox="1"/>
          <p:nvPr/>
        </p:nvSpPr>
        <p:spPr>
          <a:xfrm>
            <a:off x="2374065" y="6378179"/>
            <a:ext cx="798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Touch ID logo  </a:t>
            </a:r>
          </a:p>
        </p:txBody>
      </p:sp>
      <p:pic>
        <p:nvPicPr>
          <p:cNvPr id="9" name="Afbeelding 8" descr="Afbeelding met zwart&#10;&#10;Automatisch gegenereerde beschrijving">
            <a:extLst>
              <a:ext uri="{FF2B5EF4-FFF2-40B4-BE49-F238E27FC236}">
                <a16:creationId xmlns:a16="http://schemas.microsoft.com/office/drawing/2014/main" id="{FEEB9447-5BE7-5FB0-0545-D378C42B5A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5441" r="28217" b="4941"/>
          <a:stretch/>
        </p:blipFill>
        <p:spPr>
          <a:xfrm>
            <a:off x="2214141" y="6344954"/>
            <a:ext cx="189908" cy="21436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D8F26B6-AEB4-25ED-2031-A16F87523DB1}"/>
              </a:ext>
            </a:extLst>
          </p:cNvPr>
          <p:cNvSpPr txBox="1"/>
          <p:nvPr/>
        </p:nvSpPr>
        <p:spPr>
          <a:xfrm>
            <a:off x="2822227" y="5221693"/>
            <a:ext cx="2207471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b="1" kern="1200" dirty="0">
                <a:solidFill>
                  <a:srgbClr val="202124"/>
                </a:solidFill>
                <a:latin typeface="Times New Roman"/>
                <a:ea typeface="MS PGothic" panose="020B0600070205080204" pitchFamily="34" charset="-128"/>
              </a:rPr>
              <a:t>&gt;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MS PGothic" panose="020B0600070205080204" pitchFamily="34" charset="-128"/>
                <a:cs typeface="+mj-cs"/>
                <a:sym typeface="Calibri"/>
              </a:rPr>
              <a:t>900.000</a:t>
            </a:r>
            <a:r>
              <a:rPr lang="nl-NL" kern="1200" dirty="0">
                <a:latin typeface="Times New Roman"/>
                <a:ea typeface="MS PGothic" panose="020B0600070205080204" pitchFamily="34" charset="-128"/>
              </a:rPr>
              <a:t> </a:t>
            </a:r>
          </a:p>
          <a:p>
            <a:pPr marR="0" lvl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kern="1200" dirty="0">
                <a:latin typeface="Times New Roman"/>
                <a:ea typeface="MS PGothic" panose="020B0600070205080204" pitchFamily="34" charset="-128"/>
              </a:rPr>
              <a:t>d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panose="020B0600070205080204" pitchFamily="34" charset="-128"/>
                <a:cs typeface="+mj-cs"/>
                <a:sym typeface="Calibri"/>
              </a:rPr>
              <a:t>atapunten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panose="020B0600070205080204" pitchFamily="34" charset="-128"/>
                <a:cs typeface="+mj-cs"/>
                <a:sym typeface="Calibri"/>
              </a:rPr>
              <a:t> langs alle chromosomen verzameld per tumor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B4F741-7335-5C9C-49E6-9A394E698A6D}"/>
              </a:ext>
            </a:extLst>
          </p:cNvPr>
          <p:cNvSpPr txBox="1"/>
          <p:nvPr/>
        </p:nvSpPr>
        <p:spPr>
          <a:xfrm>
            <a:off x="2171966" y="1820367"/>
            <a:ext cx="3313728" cy="95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Illumina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j-cs"/>
              <a:sym typeface="Calibri"/>
            </a:endParaRPr>
          </a:p>
          <a:p>
            <a:pPr marL="0" marR="0" lvl="0" indent="0" algn="ctr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sz="2800" kern="12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methyleringsprofiling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sp>
        <p:nvSpPr>
          <p:cNvPr id="14" name="Wijzig tekst: klik 2x">
            <a:extLst>
              <a:ext uri="{FF2B5EF4-FFF2-40B4-BE49-F238E27FC236}">
                <a16:creationId xmlns:a16="http://schemas.microsoft.com/office/drawing/2014/main" id="{E52BF51E-CEF3-6765-D795-B26209409C93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10668000" cy="113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Bepaling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van </a:t>
            </a: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methylerings-vingerafdruk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… 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" name="Afbeelding 2">
            <a:extLst>
              <a:ext uri="{FF2B5EF4-FFF2-40B4-BE49-F238E27FC236}">
                <a16:creationId xmlns:a16="http://schemas.microsoft.com/office/drawing/2014/main" id="{689FAF94-B225-2085-CE0E-F99B4777D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1" t="15333" r="13381" b="5132"/>
          <a:stretch/>
        </p:blipFill>
        <p:spPr bwMode="auto">
          <a:xfrm>
            <a:off x="5525355" y="1342253"/>
            <a:ext cx="5204111" cy="521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al 13">
            <a:extLst>
              <a:ext uri="{FF2B5EF4-FFF2-40B4-BE49-F238E27FC236}">
                <a16:creationId xmlns:a16="http://schemas.microsoft.com/office/drawing/2014/main" id="{249BA7FD-A2C1-CBA0-9753-25C207B73D9B}"/>
              </a:ext>
            </a:extLst>
          </p:cNvPr>
          <p:cNvSpPr>
            <a:spLocks noChangeArrowheads="1"/>
          </p:cNvSpPr>
          <p:nvPr/>
        </p:nvSpPr>
        <p:spPr bwMode="auto">
          <a:xfrm rot="1710109">
            <a:off x="5989658" y="4186005"/>
            <a:ext cx="2090642" cy="1280447"/>
          </a:xfrm>
          <a:prstGeom prst="ellipse">
            <a:avLst/>
          </a:prstGeom>
          <a:noFill/>
          <a:ln w="57150" algn="ctr">
            <a:solidFill>
              <a:srgbClr val="60B0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j-cs"/>
              <a:sym typeface="Calibri"/>
            </a:endParaRPr>
          </a:p>
        </p:txBody>
      </p:sp>
      <p:sp>
        <p:nvSpPr>
          <p:cNvPr id="18" name="Ovaal 13">
            <a:extLst>
              <a:ext uri="{FF2B5EF4-FFF2-40B4-BE49-F238E27FC236}">
                <a16:creationId xmlns:a16="http://schemas.microsoft.com/office/drawing/2014/main" id="{7C5AC9C8-3C27-8C51-C6A9-EB52E03DC237}"/>
              </a:ext>
            </a:extLst>
          </p:cNvPr>
          <p:cNvSpPr>
            <a:spLocks noChangeArrowheads="1"/>
          </p:cNvSpPr>
          <p:nvPr/>
        </p:nvSpPr>
        <p:spPr bwMode="auto">
          <a:xfrm rot="15985832">
            <a:off x="8619055" y="1455331"/>
            <a:ext cx="881953" cy="1359822"/>
          </a:xfrm>
          <a:prstGeom prst="ellipse">
            <a:avLst/>
          </a:prstGeom>
          <a:noFill/>
          <a:ln w="57150" algn="ctr">
            <a:solidFill>
              <a:srgbClr val="CDB7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j-cs"/>
              <a:sym typeface="Calibri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5B1AA53-590B-9F7B-B19F-69F11D2B6536}"/>
              </a:ext>
            </a:extLst>
          </p:cNvPr>
          <p:cNvSpPr/>
          <p:nvPr/>
        </p:nvSpPr>
        <p:spPr bwMode="auto">
          <a:xfrm>
            <a:off x="9295114" y="5515747"/>
            <a:ext cx="2237242" cy="777783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-128"/>
              <a:cs typeface="+mj-cs"/>
              <a:sym typeface="Calibri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C889B06-BD03-49D5-6383-2BE030697C06}"/>
              </a:ext>
            </a:extLst>
          </p:cNvPr>
          <p:cNvSpPr txBox="1"/>
          <p:nvPr/>
        </p:nvSpPr>
        <p:spPr>
          <a:xfrm>
            <a:off x="9163687" y="5519984"/>
            <a:ext cx="2500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solidFill>
                  <a:srgbClr val="002060"/>
                </a:solidFill>
                <a:latin typeface="Times New Roman" charset="0"/>
                <a:ea typeface="MS PGothic" charset="-128"/>
              </a:rPr>
              <a:t>Goede nieuws:</a:t>
            </a:r>
            <a:endParaRPr kumimoji="0" lang="nl-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charset="0"/>
              <a:ea typeface="MS PGothic" charset="-128"/>
              <a:cs typeface="+mj-cs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+mj-cs"/>
                <a:sym typeface="Calibri"/>
              </a:rPr>
              <a:t>Goede correlatie met microscopie-diagnoses</a:t>
            </a:r>
          </a:p>
        </p:txBody>
      </p:sp>
    </p:spTree>
    <p:extLst>
      <p:ext uri="{BB962C8B-B14F-4D97-AF65-F5344CB8AC3E}">
        <p14:creationId xmlns:p14="http://schemas.microsoft.com/office/powerpoint/2010/main" val="395077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F4ECB-2CF0-03F3-04FB-4826BBD66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CC65951E-E33D-8AF1-029D-C8B55695B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48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Rechthoek 23">
            <a:extLst>
              <a:ext uri="{FF2B5EF4-FFF2-40B4-BE49-F238E27FC236}">
                <a16:creationId xmlns:a16="http://schemas.microsoft.com/office/drawing/2014/main" id="{A9DCFC06-51AB-DC6D-4576-68B1804A8558}"/>
              </a:ext>
            </a:extLst>
          </p:cNvPr>
          <p:cNvSpPr/>
          <p:nvPr/>
        </p:nvSpPr>
        <p:spPr bwMode="auto">
          <a:xfrm>
            <a:off x="2112378" y="1259900"/>
            <a:ext cx="8225940" cy="521848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C8DCFF"/>
              </a:solidFill>
              <a:effectLst/>
              <a:uLnTx/>
              <a:uFillTx/>
              <a:latin typeface="Times New Roman"/>
              <a:ea typeface="MS PGothic" charset="-128"/>
              <a:cs typeface="Calibri"/>
              <a:sym typeface="Calibri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3F39CE7-0EBA-162E-0B9F-9878E173F14C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4A3B9DF-1A23-6CE7-80FD-B2A403BAF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57AD280B-DD6A-D552-ADFF-04B72EBD9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67273C30-4A47-EF9A-1281-AD7B2189A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3047C5EA-3BA8-719E-5D67-DEBD543EB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ijzig tekst: klik 2x">
            <a:extLst>
              <a:ext uri="{FF2B5EF4-FFF2-40B4-BE49-F238E27FC236}">
                <a16:creationId xmlns:a16="http://schemas.microsoft.com/office/drawing/2014/main" id="{769332E1-FA96-09DD-DFC2-F73683124A1A}"/>
              </a:ext>
            </a:extLst>
          </p:cNvPr>
          <p:cNvSpPr txBox="1">
            <a:spLocks/>
          </p:cNvSpPr>
          <p:nvPr/>
        </p:nvSpPr>
        <p:spPr bwMode="auto">
          <a:xfrm>
            <a:off x="380999" y="0"/>
            <a:ext cx="1180155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Moleculaire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diagnostiek</a:t>
            </a:r>
            <a:r>
              <a:rPr lang="en-US" sz="24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in 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euro-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oncologische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pathologie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…</a:t>
            </a:r>
          </a:p>
        </p:txBody>
      </p:sp>
      <p:pic>
        <p:nvPicPr>
          <p:cNvPr id="8" name="Afbeelding 7" descr="Afbeelding met tekst, schermopname, Afdrukken, grafische vormgeving&#10;&#10;Automatisch gegenereerde beschrijving">
            <a:extLst>
              <a:ext uri="{FF2B5EF4-FFF2-40B4-BE49-F238E27FC236}">
                <a16:creationId xmlns:a16="http://schemas.microsoft.com/office/drawing/2014/main" id="{37E2668C-EA57-74E1-25CA-0AC881C6D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74" y="1342963"/>
            <a:ext cx="3859427" cy="205836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" name="Afbeelding 9" descr="Afbeelding met tekst, Briefgeld, Papierprodcut, papier&#10;&#10;Automatisch gegenereerde beschrijving">
            <a:extLst>
              <a:ext uri="{FF2B5EF4-FFF2-40B4-BE49-F238E27FC236}">
                <a16:creationId xmlns:a16="http://schemas.microsoft.com/office/drawing/2014/main" id="{72EB4E27-4BC8-F31E-3562-5BB15D3A70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2"/>
          <a:stretch/>
        </p:blipFill>
        <p:spPr>
          <a:xfrm>
            <a:off x="2227744" y="4013235"/>
            <a:ext cx="3859427" cy="205836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Afbeelding 10" descr="Afbeelding met kleding, meubels, muur, persoon&#10;&#10;Automatisch gegenereerde beschrijving">
            <a:extLst>
              <a:ext uri="{FF2B5EF4-FFF2-40B4-BE49-F238E27FC236}">
                <a16:creationId xmlns:a16="http://schemas.microsoft.com/office/drawing/2014/main" id="{29F41E63-1960-1CCA-0392-23688485D8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6310314" y="1342963"/>
            <a:ext cx="3868117" cy="206299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Tekstvak 23">
            <a:extLst>
              <a:ext uri="{FF2B5EF4-FFF2-40B4-BE49-F238E27FC236}">
                <a16:creationId xmlns:a16="http://schemas.microsoft.com/office/drawing/2014/main" id="{466C2B99-90C6-828D-66F7-9DDAE4033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779" y="3384526"/>
            <a:ext cx="3868116" cy="46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altLang="nl-NL" sz="2400" i="1" kern="1200" dirty="0">
                <a:solidFill>
                  <a:srgbClr val="00006D"/>
                </a:solidFill>
                <a:latin typeface="Times New Roman" panose="02020603050405020304" pitchFamily="18" charset="0"/>
              </a:rPr>
              <a:t>k</a:t>
            </a:r>
            <a:r>
              <a:rPr kumimoji="0" lang="nl-NL" alt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ost</a:t>
            </a:r>
            <a:r>
              <a:rPr kumimoji="0" lang="nl-NL" alt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 meer tijd en …</a:t>
            </a:r>
          </a:p>
        </p:txBody>
      </p:sp>
      <p:sp>
        <p:nvSpPr>
          <p:cNvPr id="13" name="Tekstvak 23">
            <a:extLst>
              <a:ext uri="{FF2B5EF4-FFF2-40B4-BE49-F238E27FC236}">
                <a16:creationId xmlns:a16="http://schemas.microsoft.com/office/drawing/2014/main" id="{E582C0A0-5B6E-30A6-8A6A-A702A0946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038" y="3338940"/>
            <a:ext cx="3859427" cy="46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altLang="nl-NL" sz="2400" i="1" kern="1200" dirty="0">
                <a:solidFill>
                  <a:srgbClr val="00006D"/>
                </a:solidFill>
                <a:latin typeface="Times New Roman" panose="02020603050405020304" pitchFamily="18" charset="0"/>
              </a:rPr>
              <a:t>Vaak nodig, maar …</a:t>
            </a:r>
            <a:endParaRPr kumimoji="0" lang="nl-NL" altLang="nl-NL" sz="2400" b="0" i="1" u="none" strike="noStrike" kern="1200" cap="none" spc="0" normalizeH="0" baseline="0" noProof="0" dirty="0">
              <a:ln>
                <a:noFill/>
              </a:ln>
              <a:solidFill>
                <a:srgbClr val="00006D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sp>
        <p:nvSpPr>
          <p:cNvPr id="14" name="Tekstvak 23">
            <a:extLst>
              <a:ext uri="{FF2B5EF4-FFF2-40B4-BE49-F238E27FC236}">
                <a16:creationId xmlns:a16="http://schemas.microsoft.com/office/drawing/2014/main" id="{521C5945-761F-4F51-2A6D-05D5BF701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707" y="6009212"/>
            <a:ext cx="3859427" cy="46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altLang="nl-NL" sz="2400" i="1" kern="1200" dirty="0">
                <a:solidFill>
                  <a:srgbClr val="00006D"/>
                </a:solidFill>
                <a:latin typeface="Times New Roman" panose="02020603050405020304" pitchFamily="18" charset="0"/>
              </a:rPr>
              <a:t>k</a:t>
            </a:r>
            <a:r>
              <a:rPr kumimoji="0" lang="nl-NL" alt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ost</a:t>
            </a:r>
            <a:r>
              <a:rPr kumimoji="0" lang="nl-NL" alt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6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 meer geld</a:t>
            </a:r>
          </a:p>
        </p:txBody>
      </p:sp>
      <p:sp>
        <p:nvSpPr>
          <p:cNvPr id="15" name="Tekstvak 23">
            <a:extLst>
              <a:ext uri="{FF2B5EF4-FFF2-40B4-BE49-F238E27FC236}">
                <a16:creationId xmlns:a16="http://schemas.microsoft.com/office/drawing/2014/main" id="{17B000A6-7183-B3BF-5B5A-08907BD91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643" y="3955687"/>
            <a:ext cx="2651203" cy="87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p</a:t>
            </a:r>
            <a:r>
              <a:rPr kumimoji="0" lang="nl-NL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enny</a:t>
            </a:r>
            <a:r>
              <a:rPr kumimoji="0" lang="nl-NL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 </a:t>
            </a:r>
            <a:r>
              <a:rPr kumimoji="0" lang="nl-NL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wise</a:t>
            </a:r>
            <a:r>
              <a:rPr kumimoji="0" lang="nl-NL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 …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pound</a:t>
            </a:r>
            <a:r>
              <a:rPr kumimoji="0" lang="nl-NL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 </a:t>
            </a:r>
            <a:r>
              <a:rPr kumimoji="0" lang="nl-NL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foolish</a:t>
            </a:r>
            <a:r>
              <a:rPr kumimoji="0" lang="nl-NL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??</a:t>
            </a:r>
            <a:endParaRPr kumimoji="0" lang="nl-NL" altLang="nl-NL" sz="2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pic>
        <p:nvPicPr>
          <p:cNvPr id="16" name="Afbeelding 15" descr="Afbeelding met geel, Lettertype, tekst, lijn&#10;&#10;Automatisch gegenereerde beschrijving">
            <a:extLst>
              <a:ext uri="{FF2B5EF4-FFF2-40B4-BE49-F238E27FC236}">
                <a16:creationId xmlns:a16="http://schemas.microsoft.com/office/drawing/2014/main" id="{4BCC2961-2969-8523-7555-7566EFB360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04" y="4013234"/>
            <a:ext cx="3859427" cy="919880"/>
          </a:xfrm>
          <a:prstGeom prst="rect">
            <a:avLst/>
          </a:prstGeom>
        </p:spPr>
      </p:pic>
      <p:pic>
        <p:nvPicPr>
          <p:cNvPr id="17" name="Afbeelding 16" descr="Afbeelding met geel, Lettertype, tekst, lijn&#10;&#10;Automatisch gegenereerde beschrijving">
            <a:extLst>
              <a:ext uri="{FF2B5EF4-FFF2-40B4-BE49-F238E27FC236}">
                <a16:creationId xmlns:a16="http://schemas.microsoft.com/office/drawing/2014/main" id="{C33EA35F-C7DE-9C71-BC0A-1EB383F41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04" y="5170261"/>
            <a:ext cx="3859427" cy="919880"/>
          </a:xfrm>
          <a:prstGeom prst="rect">
            <a:avLst/>
          </a:prstGeom>
        </p:spPr>
      </p:pic>
      <p:pic>
        <p:nvPicPr>
          <p:cNvPr id="18" name="Afbeelding 17" descr="Afbeelding met geel, Lettertype, tekst, lijn&#10;&#10;Automatisch gegenereerde beschrijving">
            <a:extLst>
              <a:ext uri="{FF2B5EF4-FFF2-40B4-BE49-F238E27FC236}">
                <a16:creationId xmlns:a16="http://schemas.microsoft.com/office/drawing/2014/main" id="{2218CC11-F5C7-4E15-2214-BA5842B158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1971" b="65951"/>
          <a:stretch/>
        </p:blipFill>
        <p:spPr>
          <a:xfrm>
            <a:off x="6310313" y="4243369"/>
            <a:ext cx="3868118" cy="1651886"/>
          </a:xfrm>
          <a:prstGeom prst="rect">
            <a:avLst/>
          </a:prstGeom>
        </p:spPr>
      </p:pic>
      <p:pic>
        <p:nvPicPr>
          <p:cNvPr id="19" name="Afbeelding 18" descr="Afbeelding met geel, Lettertype, tekst, lijn&#10;&#10;Automatisch gegenereerde beschrijving">
            <a:extLst>
              <a:ext uri="{FF2B5EF4-FFF2-40B4-BE49-F238E27FC236}">
                <a16:creationId xmlns:a16="http://schemas.microsoft.com/office/drawing/2014/main" id="{CEAD4054-9A24-EFD9-2FB7-5093DA4D0C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7" b="22502"/>
          <a:stretch/>
        </p:blipFill>
        <p:spPr>
          <a:xfrm>
            <a:off x="6618950" y="4185978"/>
            <a:ext cx="3098800" cy="629664"/>
          </a:xfrm>
          <a:prstGeom prst="rect">
            <a:avLst/>
          </a:prstGeom>
        </p:spPr>
      </p:pic>
      <p:sp>
        <p:nvSpPr>
          <p:cNvPr id="20" name="Tekstvak 23">
            <a:extLst>
              <a:ext uri="{FF2B5EF4-FFF2-40B4-BE49-F238E27FC236}">
                <a16:creationId xmlns:a16="http://schemas.microsoft.com/office/drawing/2014/main" id="{FD163FDF-D2A4-D307-A9C5-600439679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950" y="4677007"/>
            <a:ext cx="3522705" cy="113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altLang="nl-NL" kern="1200" dirty="0">
                <a:solidFill>
                  <a:srgbClr val="C00000"/>
                </a:solidFill>
                <a:latin typeface="Times New Roman" panose="02020603050405020304" pitchFamily="18" charset="0"/>
              </a:rPr>
              <a:t>g</a:t>
            </a:r>
            <a:r>
              <a:rPr kumimoji="0" lang="nl-NL" altLang="nl-NL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oedkoop</a:t>
            </a:r>
            <a:r>
              <a:rPr kumimoji="0" lang="nl-NL" altLang="nl-NL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 is vaak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j-cs"/>
                <a:sym typeface="Calibri"/>
              </a:rPr>
              <a:t>duurkoop</a:t>
            </a:r>
            <a:r>
              <a:rPr lang="nl-NL" altLang="nl-NL" b="1" i="1" kern="1200" dirty="0">
                <a:solidFill>
                  <a:srgbClr val="C00000"/>
                </a:solidFill>
                <a:latin typeface="Times New Roman" panose="02020603050405020304" pitchFamily="18" charset="0"/>
              </a:rPr>
              <a:t> …</a:t>
            </a:r>
            <a:endParaRPr kumimoji="0" lang="nl-NL" altLang="nl-NL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C563F4E1-AA33-BBE5-2B4B-7BA2325F64A4}"/>
              </a:ext>
            </a:extLst>
          </p:cNvPr>
          <p:cNvSpPr/>
          <p:nvPr/>
        </p:nvSpPr>
        <p:spPr>
          <a:xfrm>
            <a:off x="6319001" y="4013235"/>
            <a:ext cx="3859427" cy="2076907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25" name="Tekstvak 23">
            <a:extLst>
              <a:ext uri="{FF2B5EF4-FFF2-40B4-BE49-F238E27FC236}">
                <a16:creationId xmlns:a16="http://schemas.microsoft.com/office/drawing/2014/main" id="{6DC685FA-9F05-5F82-5069-C4DEAA49F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444" y="4159521"/>
            <a:ext cx="2093095" cy="594778"/>
          </a:xfrm>
          <a:prstGeom prst="rect">
            <a:avLst/>
          </a:prstGeom>
          <a:solidFill>
            <a:srgbClr val="FBE5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altLang="nl-NL" b="1" kern="1200" dirty="0">
                <a:latin typeface="Times New Roman" panose="02020603050405020304" pitchFamily="18" charset="0"/>
              </a:rPr>
              <a:t>PAS OP …</a:t>
            </a:r>
            <a:endParaRPr kumimoji="0" lang="nl-NL" altLang="nl-NL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53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D78E4-6EF1-F0E1-9AA3-6230B9227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1E6A37E5-826F-A857-B080-7EFE8FBBD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id="{93E9EC6B-975F-2BDB-1D34-C9B77614FAA5}"/>
              </a:ext>
            </a:extLst>
          </p:cNvPr>
          <p:cNvSpPr/>
          <p:nvPr/>
        </p:nvSpPr>
        <p:spPr bwMode="auto">
          <a:xfrm>
            <a:off x="762000" y="1752601"/>
            <a:ext cx="10668000" cy="39433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C8DCFF"/>
              </a:solidFill>
              <a:effectLst/>
              <a:uLnTx/>
              <a:uFillTx/>
              <a:ea typeface="MS PGothic" charset="-128"/>
              <a:cs typeface="Calibri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0998EC8-A6D5-CBF1-756F-3F9EE644E04B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425D0FE-BCAF-1E0A-E9A0-A63AFEA53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0A15070A-7D81-021B-E93A-873C4AF5F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84ADF37B-0D21-D492-36B3-4835E2A42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5DABC45E-360E-54B2-3074-982B4515D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ijzig tekst: klik 2x">
            <a:extLst>
              <a:ext uri="{FF2B5EF4-FFF2-40B4-BE49-F238E27FC236}">
                <a16:creationId xmlns:a16="http://schemas.microsoft.com/office/drawing/2014/main" id="{AC9242ED-CC44-B0C4-BC9A-C5B720C37D82}"/>
              </a:ext>
            </a:extLst>
          </p:cNvPr>
          <p:cNvSpPr txBox="1">
            <a:spLocks/>
          </p:cNvSpPr>
          <p:nvPr/>
        </p:nvSpPr>
        <p:spPr bwMode="auto">
          <a:xfrm>
            <a:off x="381000" y="0"/>
            <a:ext cx="106680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3000" dirty="0" err="1">
                <a:solidFill>
                  <a:srgbClr val="FFF1E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Bepalen</a:t>
            </a:r>
            <a:r>
              <a:rPr lang="en-US" sz="3000" dirty="0">
                <a:solidFill>
                  <a:srgbClr val="FFF1E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van ‘markers’ </a:t>
            </a:r>
            <a:r>
              <a:rPr lang="en-US" sz="3000" dirty="0" err="1">
                <a:solidFill>
                  <a:srgbClr val="FFF1E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voor</a:t>
            </a:r>
            <a:r>
              <a:rPr lang="en-US" sz="3000" dirty="0">
                <a:solidFill>
                  <a:srgbClr val="FFF1E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success van </a:t>
            </a:r>
            <a:r>
              <a:rPr lang="en-US" sz="3000" dirty="0" err="1">
                <a:solidFill>
                  <a:srgbClr val="FFF1E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therapie</a:t>
            </a:r>
            <a:endParaRPr lang="en-US" sz="3000"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" name="Afbeelding 14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43CCA9AA-F89E-40EC-7D26-DA6B90CDA9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8"/>
          <a:stretch/>
        </p:blipFill>
        <p:spPr>
          <a:xfrm>
            <a:off x="1072468" y="1967932"/>
            <a:ext cx="10115466" cy="735263"/>
          </a:xfrm>
          <a:prstGeom prst="rect">
            <a:avLst/>
          </a:prstGeom>
        </p:spPr>
      </p:pic>
      <p:pic>
        <p:nvPicPr>
          <p:cNvPr id="16" name="Afbeelding 15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DD99E899-4216-CDB0-D244-82FEB42AB3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9" b="26811"/>
          <a:stretch/>
        </p:blipFill>
        <p:spPr>
          <a:xfrm>
            <a:off x="1072467" y="2703195"/>
            <a:ext cx="10115466" cy="1711854"/>
          </a:xfrm>
          <a:prstGeom prst="rect">
            <a:avLst/>
          </a:prstGeom>
        </p:spPr>
      </p:pic>
      <p:pic>
        <p:nvPicPr>
          <p:cNvPr id="17" name="Afbeelding 16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FC00AF37-38C2-AE90-654A-054F06571C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16488" r="82050" b="75213"/>
          <a:stretch/>
        </p:blipFill>
        <p:spPr>
          <a:xfrm>
            <a:off x="5787728" y="2116530"/>
            <a:ext cx="2745404" cy="633557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6A659096-1E72-DC4E-3980-E864714BEF11}"/>
              </a:ext>
            </a:extLst>
          </p:cNvPr>
          <p:cNvSpPr txBox="1"/>
          <p:nvPr/>
        </p:nvSpPr>
        <p:spPr>
          <a:xfrm>
            <a:off x="8825598" y="2240368"/>
            <a:ext cx="1956702" cy="400110"/>
          </a:xfrm>
          <a:prstGeom prst="rect">
            <a:avLst/>
          </a:prstGeom>
          <a:solidFill>
            <a:srgbClr val="006E9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BE3FD"/>
                </a:solidFill>
                <a:effectLst/>
                <a:uLnTx/>
                <a:uFillTx/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  <a:sym typeface="Calibri"/>
              </a:rPr>
              <a:t>PMID 36632791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askerville" panose="02020502070401020303" pitchFamily="18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1" name="Afbeelding 20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2E1B4F9B-9211-8130-13A7-D4F2C08D31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5" r="4800"/>
          <a:stretch/>
        </p:blipFill>
        <p:spPr>
          <a:xfrm>
            <a:off x="1052589" y="4477766"/>
            <a:ext cx="10115466" cy="1082835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F9E3EABC-627F-F296-762B-D242985F0E33}"/>
              </a:ext>
            </a:extLst>
          </p:cNvPr>
          <p:cNvSpPr/>
          <p:nvPr/>
        </p:nvSpPr>
        <p:spPr bwMode="auto">
          <a:xfrm>
            <a:off x="4700264" y="2812804"/>
            <a:ext cx="4593026" cy="41434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B2110881-112A-53B5-B967-82A5D9FF0ECE}"/>
              </a:ext>
            </a:extLst>
          </p:cNvPr>
          <p:cNvSpPr/>
          <p:nvPr/>
        </p:nvSpPr>
        <p:spPr bwMode="auto">
          <a:xfrm>
            <a:off x="1290406" y="3684874"/>
            <a:ext cx="4692822" cy="41179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26CE5C14-0780-EB50-A858-01786513C909}"/>
              </a:ext>
            </a:extLst>
          </p:cNvPr>
          <p:cNvSpPr/>
          <p:nvPr/>
        </p:nvSpPr>
        <p:spPr bwMode="auto">
          <a:xfrm>
            <a:off x="8533132" y="5203103"/>
            <a:ext cx="2381742" cy="272149"/>
          </a:xfrm>
          <a:prstGeom prst="rect">
            <a:avLst/>
          </a:prstGeom>
          <a:solidFill>
            <a:srgbClr val="FFFF00">
              <a:alpha val="29804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8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AF641-9C80-31D7-A8CE-CB51C3A1E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8F782BAA-D18B-D846-A8B2-04D5F66B0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hthoek 6">
            <a:extLst>
              <a:ext uri="{FF2B5EF4-FFF2-40B4-BE49-F238E27FC236}">
                <a16:creationId xmlns:a16="http://schemas.microsoft.com/office/drawing/2014/main" id="{02C85175-76C3-2369-5F85-2C42C7D9D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473" y="2612513"/>
            <a:ext cx="4750315" cy="2877574"/>
          </a:xfrm>
          <a:prstGeom prst="rect">
            <a:avLst/>
          </a:prstGeom>
          <a:solidFill>
            <a:schemeClr val="tx1"/>
          </a:solidFill>
          <a:ln w="9525">
            <a:solidFill>
              <a:srgbClr val="00006D"/>
            </a:solidFill>
            <a:round/>
            <a:headEnd/>
            <a:tailEnd/>
          </a:ln>
        </p:spPr>
        <p:txBody>
          <a:bodyPr wrap="none" lIns="91410" tIns="45706" rIns="91410" bIns="4570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nl-NL" sz="2000">
              <a:solidFill>
                <a:srgbClr val="FFFFFF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05FBFD6-D013-694D-F7FD-92BB1D0C7A18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C8B97C5-A866-955D-F0F3-2A35F717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5EDEA3B0-F675-1C00-064D-C9BF16938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BCCBF2FE-14A2-AD77-04D5-5056FD0F0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0CB18474-97D7-FDDA-9814-932F33968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5" descr="bobsspaceracers-whacamole-se-homeedition.jpg">
            <a:extLst>
              <a:ext uri="{FF2B5EF4-FFF2-40B4-BE49-F238E27FC236}">
                <a16:creationId xmlns:a16="http://schemas.microsoft.com/office/drawing/2014/main" id="{E507882D-835A-EB75-5CFE-0A691D4F4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59" y="2812874"/>
            <a:ext cx="1794205" cy="257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" descr="MalleMollenMeppen.jpg">
            <a:extLst>
              <a:ext uri="{FF2B5EF4-FFF2-40B4-BE49-F238E27FC236}">
                <a16:creationId xmlns:a16="http://schemas.microsoft.com/office/drawing/2014/main" id="{FDE7C8BF-8F12-D74A-6873-7E73C1B15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843" y="2718231"/>
            <a:ext cx="2831260" cy="266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5" descr="chess-tables_00275428.jpg">
            <a:extLst>
              <a:ext uri="{FF2B5EF4-FFF2-40B4-BE49-F238E27FC236}">
                <a16:creationId xmlns:a16="http://schemas.microsoft.com/office/drawing/2014/main" id="{3B7AA663-ABD2-FB05-C736-28406B5247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9525" r="3651" b="12593"/>
          <a:stretch/>
        </p:blipFill>
        <p:spPr bwMode="auto">
          <a:xfrm>
            <a:off x="6818731" y="2612513"/>
            <a:ext cx="4750315" cy="28775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ijl links 1">
            <a:extLst>
              <a:ext uri="{FF2B5EF4-FFF2-40B4-BE49-F238E27FC236}">
                <a16:creationId xmlns:a16="http://schemas.microsoft.com/office/drawing/2014/main" id="{A081FAA0-EF8E-AADF-46DB-D11432DBC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297" y="3725974"/>
            <a:ext cx="728959" cy="537940"/>
          </a:xfrm>
          <a:prstGeom prst="rightArrow">
            <a:avLst>
              <a:gd name="adj1" fmla="val 50000"/>
              <a:gd name="adj2" fmla="val 49961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>
              <a:solidFill>
                <a:srgbClr val="FFFFFF"/>
              </a:solidFill>
            </a:endParaRPr>
          </a:p>
        </p:txBody>
      </p:sp>
      <p:sp>
        <p:nvSpPr>
          <p:cNvPr id="14" name="Wijzig tekst: klik 2x">
            <a:extLst>
              <a:ext uri="{FF2B5EF4-FFF2-40B4-BE49-F238E27FC236}">
                <a16:creationId xmlns:a16="http://schemas.microsoft.com/office/drawing/2014/main" id="{FB4AEE48-6EE1-A60C-CC99-1DBA25FD8F2E}"/>
              </a:ext>
            </a:extLst>
          </p:cNvPr>
          <p:cNvSpPr txBox="1">
            <a:spLocks/>
          </p:cNvSpPr>
          <p:nvPr/>
        </p:nvSpPr>
        <p:spPr bwMode="auto">
          <a:xfrm>
            <a:off x="381000" y="0"/>
            <a:ext cx="106680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3000" dirty="0">
                <a:solidFill>
                  <a:srgbClr val="FFF1E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Van ‘</a:t>
            </a:r>
            <a:r>
              <a:rPr lang="en-US" sz="3000" dirty="0" err="1">
                <a:solidFill>
                  <a:srgbClr val="FFF1E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mollen</a:t>
            </a:r>
            <a:r>
              <a:rPr lang="en-US" sz="3000" dirty="0">
                <a:solidFill>
                  <a:srgbClr val="FFF1E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000" dirty="0" err="1">
                <a:solidFill>
                  <a:srgbClr val="FFF1E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meppen</a:t>
            </a:r>
            <a:r>
              <a:rPr lang="en-US" sz="3000" dirty="0">
                <a:solidFill>
                  <a:srgbClr val="FFF1E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’ </a:t>
            </a:r>
            <a:r>
              <a:rPr lang="en-US" sz="3000" dirty="0" err="1">
                <a:solidFill>
                  <a:srgbClr val="FFF1E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naar</a:t>
            </a:r>
            <a:r>
              <a:rPr lang="en-US" sz="3000" dirty="0">
                <a:solidFill>
                  <a:srgbClr val="FFF1E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000" dirty="0" err="1">
                <a:solidFill>
                  <a:srgbClr val="FFF1E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schaken</a:t>
            </a:r>
            <a:r>
              <a:rPr lang="en-US" sz="3000" dirty="0">
                <a:solidFill>
                  <a:srgbClr val="FFF1E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…</a:t>
            </a:r>
            <a:endParaRPr lang="en-US" sz="3000"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2560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5046B-2891-CF13-B34F-CCC3A75D9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F6E90AF6-9813-C275-A5E1-16BE8D43D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2E97B889-124B-D11E-6F95-ADBE49079491}"/>
              </a:ext>
            </a:extLst>
          </p:cNvPr>
          <p:cNvSpPr/>
          <p:nvPr/>
        </p:nvSpPr>
        <p:spPr bwMode="auto">
          <a:xfrm>
            <a:off x="1638392" y="1419459"/>
            <a:ext cx="9263202" cy="402884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C8DCFF"/>
              </a:solidFill>
              <a:effectLst/>
              <a:uLnTx/>
              <a:uFillTx/>
              <a:latin typeface="Times New Roman"/>
              <a:ea typeface="MS PGothic" charset="-128"/>
              <a:cs typeface="Calibri"/>
              <a:sym typeface="Calibri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7ACC588-02EE-303C-103F-74413BC19C10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8995DF4-080B-E78C-A527-107F4BC5E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EB582A86-1A3F-8503-AF08-F95F4C0F1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7D497468-7730-F75C-471B-71B8226D8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39B3FB8D-914D-17A3-7BF1-4148CD085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ijzig tekst: klik 2x">
            <a:extLst>
              <a:ext uri="{FF2B5EF4-FFF2-40B4-BE49-F238E27FC236}">
                <a16:creationId xmlns:a16="http://schemas.microsoft.com/office/drawing/2014/main" id="{42FE076F-B695-359A-96E2-E66298B6B438}"/>
              </a:ext>
            </a:extLst>
          </p:cNvPr>
          <p:cNvSpPr txBox="1">
            <a:spLocks/>
          </p:cNvSpPr>
          <p:nvPr/>
        </p:nvSpPr>
        <p:spPr bwMode="auto">
          <a:xfrm>
            <a:off x="381000" y="0"/>
            <a:ext cx="106680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Neuro-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oncologische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pathologie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…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B376246-878E-601F-9CBD-77C14A2359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r="3661" b="12503"/>
          <a:stretch/>
        </p:blipFill>
        <p:spPr>
          <a:xfrm>
            <a:off x="1732822" y="1625544"/>
            <a:ext cx="9034633" cy="360691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73E5916-8813-4722-A365-E7B5EFA691DC}"/>
              </a:ext>
            </a:extLst>
          </p:cNvPr>
          <p:cNvSpPr txBox="1"/>
          <p:nvPr/>
        </p:nvSpPr>
        <p:spPr>
          <a:xfrm>
            <a:off x="2741442" y="5547182"/>
            <a:ext cx="80260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Calibri"/>
                <a:ea typeface="MS PGothic" charset="-128"/>
                <a:cs typeface="+mj-cs"/>
                <a:sym typeface="Calibri"/>
              </a:rPr>
              <a:t>Van ‘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Calibri"/>
                <a:ea typeface="MS PGothic" charset="-128"/>
                <a:cs typeface="+mj-cs"/>
                <a:sym typeface="Calibri"/>
              </a:rPr>
              <a:t>thin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Calibri"/>
                <a:ea typeface="MS PGothic" charset="-128"/>
                <a:cs typeface="+mj-cs"/>
                <a:sym typeface="Calibri"/>
              </a:rPr>
              <a:t> 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Calibri"/>
                <a:ea typeface="MS PGothic" charset="-128"/>
                <a:cs typeface="+mj-cs"/>
                <a:sym typeface="Calibri"/>
              </a:rPr>
              <a:t>slicing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Calibri"/>
                <a:ea typeface="MS PGothic" charset="-128"/>
                <a:cs typeface="+mj-cs"/>
                <a:sym typeface="Calibri"/>
              </a:rPr>
              <a:t>’* naar ‘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Calibri"/>
                <a:ea typeface="MS PGothic" charset="-128"/>
                <a:cs typeface="+mj-cs"/>
                <a:sym typeface="Calibri"/>
              </a:rPr>
              <a:t>augmented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Calibri"/>
                <a:ea typeface="MS PGothic" charset="-128"/>
                <a:cs typeface="+mj-cs"/>
                <a:sym typeface="Calibri"/>
              </a:rPr>
              <a:t> 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Calibri"/>
                <a:ea typeface="MS PGothic" charset="-128"/>
                <a:cs typeface="+mj-cs"/>
                <a:sym typeface="Calibri"/>
              </a:rPr>
              <a:t>reality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Calibri"/>
                <a:ea typeface="MS PGothic" charset="-128"/>
                <a:cs typeface="+mj-cs"/>
                <a:sym typeface="Calibri"/>
              </a:rPr>
              <a:t>’ …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-128"/>
              <a:cs typeface="+mj-cs"/>
              <a:sym typeface="Calibri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Calibri"/>
                <a:ea typeface="MS PGothic" charset="-128"/>
                <a:cs typeface="+mj-cs"/>
                <a:sym typeface="Calibri"/>
              </a:rPr>
              <a:t>* Snel een oordeel vormen o.b.v. (relatief) beperkte informatie</a:t>
            </a:r>
          </a:p>
        </p:txBody>
      </p:sp>
    </p:spTree>
    <p:extLst>
      <p:ext uri="{BB962C8B-B14F-4D97-AF65-F5344CB8AC3E}">
        <p14:creationId xmlns:p14="http://schemas.microsoft.com/office/powerpoint/2010/main" val="315614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36DDA-6F26-0A07-5BDB-884702692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645C36A1-B415-4673-C4DD-9C564C431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48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7E74337-02DE-4C7C-6A70-16EE78793341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C12EE5B-ED3A-28DF-6D41-07C20FBB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3A1A766D-E747-7733-93A2-4833D601A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D3CDCDC3-7469-9ABD-9824-2982DDD6F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E4BB6648-EE22-D79B-A3BA-8E269F029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ijzig tekst: klik 2x">
            <a:extLst>
              <a:ext uri="{FF2B5EF4-FFF2-40B4-BE49-F238E27FC236}">
                <a16:creationId xmlns:a16="http://schemas.microsoft.com/office/drawing/2014/main" id="{78219196-AD0E-BB8C-4C0A-50B1CF5B9404}"/>
              </a:ext>
            </a:extLst>
          </p:cNvPr>
          <p:cNvSpPr txBox="1">
            <a:spLocks/>
          </p:cNvSpPr>
          <p:nvPr/>
        </p:nvSpPr>
        <p:spPr bwMode="auto">
          <a:xfrm>
            <a:off x="381000" y="0"/>
            <a:ext cx="106680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Neuro-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oncologische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pathologie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…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E258F06-5DB6-B786-7D71-2EBF1DD6F3A6}"/>
              </a:ext>
            </a:extLst>
          </p:cNvPr>
          <p:cNvSpPr txBox="1"/>
          <p:nvPr/>
        </p:nvSpPr>
        <p:spPr>
          <a:xfrm>
            <a:off x="2082993" y="3260826"/>
            <a:ext cx="802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Calibri"/>
                <a:ea typeface="MS PGothic" charset="-128"/>
                <a:cs typeface="+mj-cs"/>
                <a:sym typeface="Calibri"/>
              </a:rPr>
              <a:t>Veel dank voor uw aandacht!</a:t>
            </a:r>
          </a:p>
        </p:txBody>
      </p:sp>
    </p:spTree>
    <p:extLst>
      <p:ext uri="{BB962C8B-B14F-4D97-AF65-F5344CB8AC3E}">
        <p14:creationId xmlns:p14="http://schemas.microsoft.com/office/powerpoint/2010/main" val="99507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2395C-9126-702D-F398-D12B341CF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2025_template publieksdag_02.jpg" descr="2025_template publieksdag_02.jpg">
            <a:extLst>
              <a:ext uri="{FF2B5EF4-FFF2-40B4-BE49-F238E27FC236}">
                <a16:creationId xmlns:a16="http://schemas.microsoft.com/office/drawing/2014/main" id="{8B6DB364-9185-7FC7-6F62-26B2C9187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Wijzig tekst: klik 2x">
            <a:extLst>
              <a:ext uri="{FF2B5EF4-FFF2-40B4-BE49-F238E27FC236}">
                <a16:creationId xmlns:a16="http://schemas.microsoft.com/office/drawing/2014/main" id="{89556795-391F-0A02-7265-F95F3251EA9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6087" y="44503"/>
            <a:ext cx="11458074" cy="11318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2800" dirty="0" err="1"/>
              <a:t>Kernactiviteit</a:t>
            </a:r>
            <a:r>
              <a:rPr lang="en-US" sz="2800" dirty="0"/>
              <a:t> van </a:t>
            </a:r>
            <a:r>
              <a:rPr lang="en-US" sz="2800" dirty="0" err="1"/>
              <a:t>patholoog</a:t>
            </a:r>
            <a:r>
              <a:rPr lang="en-US" sz="2800" dirty="0"/>
              <a:t>: </a:t>
            </a:r>
            <a:r>
              <a:rPr lang="en-US" sz="2800" dirty="0" err="1"/>
              <a:t>Microscopisch</a:t>
            </a:r>
            <a:r>
              <a:rPr lang="en-US" sz="2800" dirty="0"/>
              <a:t> </a:t>
            </a:r>
            <a:r>
              <a:rPr lang="en-US" sz="2800" dirty="0" err="1"/>
              <a:t>onderzoek</a:t>
            </a:r>
            <a:endParaRPr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66FF06F-0801-AF76-F271-399067FB3A5D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ECD5F9F-8F42-2184-373B-14CBF7C93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BC48ED33-A3E4-3C09-3FB6-231F36A6D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18602BD3-4798-35FB-25D8-8F5B62957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E33DF58D-5868-10D7-1CEA-66C7DA533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A6168FFD-6BE7-98F0-0E62-FE0B754BF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992" y="3514667"/>
            <a:ext cx="2428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altLang="nl-NL" sz="2400" b="1" kern="1200" dirty="0">
                <a:solidFill>
                  <a:srgbClr val="00006D"/>
                </a:solidFill>
                <a:latin typeface="Times New Roman" panose="02020603050405020304" pitchFamily="18" charset="0"/>
                <a:cs typeface="+mn-cs"/>
              </a:rPr>
              <a:t>microscopische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altLang="nl-NL" sz="2400" b="1" kern="1200" dirty="0">
                <a:solidFill>
                  <a:srgbClr val="00006D"/>
                </a:solidFill>
                <a:latin typeface="Times New Roman" panose="02020603050405020304" pitchFamily="18" charset="0"/>
                <a:cs typeface="+mn-cs"/>
              </a:rPr>
              <a:t>diagnose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D4076C75-1BBF-BE69-D3E5-06935B044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210" y="3207610"/>
            <a:ext cx="714375" cy="1214438"/>
          </a:xfrm>
          <a:prstGeom prst="rightArrow">
            <a:avLst>
              <a:gd name="adj1" fmla="val 61639"/>
              <a:gd name="adj2" fmla="val 611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nl-NL" altLang="nl-NL" sz="1800" b="1" kern="1200">
              <a:solidFill>
                <a:srgbClr val="FFFFFF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2F628AB1-6734-E465-0158-51C3FBE6B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33" y="3131227"/>
            <a:ext cx="3786188" cy="1214437"/>
          </a:xfrm>
          <a:prstGeom prst="rightArrow">
            <a:avLst>
              <a:gd name="adj1" fmla="val 61639"/>
              <a:gd name="adj2" fmla="val 1100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nl-NL" altLang="nl-NL" sz="1800" kern="1200">
              <a:solidFill>
                <a:srgbClr val="FFFFFF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5249622E-3092-ABCA-35BF-822EE78FC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300" y="3468500"/>
            <a:ext cx="1223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ja-JP" sz="24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  <a:t>ingreep</a:t>
            </a:r>
            <a:endParaRPr lang="nl-NL" altLang="nl-NL" sz="2400" kern="1200" dirty="0">
              <a:solidFill>
                <a:srgbClr val="FFFFFF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1" name="PIJL-RECHTS 14">
            <a:extLst>
              <a:ext uri="{FF2B5EF4-FFF2-40B4-BE49-F238E27FC236}">
                <a16:creationId xmlns:a16="http://schemas.microsoft.com/office/drawing/2014/main" id="{1F5058AF-08F6-5DFC-7B34-7E9B690FD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323" y="3671954"/>
            <a:ext cx="1071562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nl-NL" altLang="nl-NL" sz="2400" kern="1200">
              <a:solidFill>
                <a:srgbClr val="FFFFFF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AA441BD6-9991-CFE3-3214-5A45CE018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737" y="3468500"/>
            <a:ext cx="1333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altLang="nl-NL" sz="24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  <a:t>patient</a:t>
            </a:r>
            <a:endParaRPr lang="nl-NL" altLang="nl-NL" sz="2400" kern="1200" dirty="0">
              <a:solidFill>
                <a:srgbClr val="FFFFFF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3" name="Afbeelding 13" descr="microscope.bmp">
            <a:extLst>
              <a:ext uri="{FF2B5EF4-FFF2-40B4-BE49-F238E27FC236}">
                <a16:creationId xmlns:a16="http://schemas.microsoft.com/office/drawing/2014/main" id="{42656551-F768-078B-CDAB-93C4DA651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 r="10614"/>
          <a:stretch>
            <a:fillRect/>
          </a:stretch>
        </p:blipFill>
        <p:spPr bwMode="auto">
          <a:xfrm>
            <a:off x="4792993" y="1842336"/>
            <a:ext cx="3260217" cy="40065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9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EA2D7-6A8D-AC57-830B-A131D066D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918A772D-7D90-9CEF-8604-8B6E1AF36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5FCC5C81-E094-F9E0-A6B0-A11E287B1089}"/>
              </a:ext>
            </a:extLst>
          </p:cNvPr>
          <p:cNvSpPr/>
          <p:nvPr/>
        </p:nvSpPr>
        <p:spPr bwMode="auto">
          <a:xfrm>
            <a:off x="2188633" y="1314079"/>
            <a:ext cx="7861239" cy="474173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C8DCFF"/>
              </a:solidFill>
              <a:effectLst/>
              <a:uLnTx/>
              <a:uFillTx/>
              <a:latin typeface="Times New Roman"/>
              <a:ea typeface="MS PGothic" charset="-128"/>
              <a:cs typeface="Calibri"/>
              <a:sym typeface="Calibri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095C77B-BB8F-A4F6-954D-6150EC2D2059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j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EE2C5C9-BAF6-6BE6-6362-4A1D7269B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84AF84BC-F7B4-C5C6-29DB-796BF4A54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371B8DAE-04C9-0501-6C5B-4837B0F39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3CC2811D-00BD-8E0F-F902-C8485B83C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ijzig tekst: klik 2x">
            <a:extLst>
              <a:ext uri="{FF2B5EF4-FFF2-40B4-BE49-F238E27FC236}">
                <a16:creationId xmlns:a16="http://schemas.microsoft.com/office/drawing/2014/main" id="{D39A64A0-87CF-B499-C59E-E91DE137374A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10668000" cy="113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Lichaam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is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opgebouwd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uit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cellen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…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DA102F2D-F0E6-68BB-993E-0D79F54B7C1F}"/>
              </a:ext>
            </a:extLst>
          </p:cNvPr>
          <p:cNvSpPr/>
          <p:nvPr/>
        </p:nvSpPr>
        <p:spPr bwMode="auto">
          <a:xfrm>
            <a:off x="2188633" y="1262040"/>
            <a:ext cx="8153215" cy="529727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C8DCFF"/>
              </a:solidFill>
              <a:effectLst/>
              <a:uLnTx/>
              <a:uFillTx/>
              <a:latin typeface="Times New Roman"/>
              <a:ea typeface="MS PGothic" charset="-128"/>
              <a:cs typeface="Calibri"/>
              <a:sym typeface="Calibri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6F2E82C-0411-0527-26E3-179973AA4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" b="3588"/>
          <a:stretch/>
        </p:blipFill>
        <p:spPr bwMode="auto">
          <a:xfrm>
            <a:off x="2313592" y="1314079"/>
            <a:ext cx="7955748" cy="516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7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F4AD8-AF84-E7CD-D6D9-8579A0CDD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6C2929F9-B721-E903-988E-674C40457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4EF71E42-4504-6C3F-0B33-A799E1B2165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Voorbereiding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microscopisch</a:t>
            </a:r>
            <a:r>
              <a:rPr lang="en-US" dirty="0"/>
              <a:t> </a:t>
            </a:r>
            <a:r>
              <a:rPr lang="en-US" dirty="0" err="1"/>
              <a:t>onderzoek</a:t>
            </a:r>
            <a:r>
              <a:rPr lang="en-US" dirty="0"/>
              <a:t> …</a:t>
            </a:r>
            <a:endParaRPr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2E6EF7F-C7D7-D3EC-4123-3D6DF958650B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7B91007-BE1B-CADC-AE40-883D1BAE6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B0842031-41C8-2FF6-48F3-BB6E507D1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A999A798-07E5-D26B-C049-85093B42B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10AC3B87-4A0A-67C0-46FC-5CB40A76F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2" descr="08NNMRIT1C+.jpg">
            <a:extLst>
              <a:ext uri="{FF2B5EF4-FFF2-40B4-BE49-F238E27FC236}">
                <a16:creationId xmlns:a16="http://schemas.microsoft.com/office/drawing/2014/main" id="{324B9218-EBC1-9154-5D84-8E8B8B3B73E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96" y="1694995"/>
            <a:ext cx="3136417" cy="42082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13" descr="08T4000containers.jpg">
            <a:extLst>
              <a:ext uri="{FF2B5EF4-FFF2-40B4-BE49-F238E27FC236}">
                <a16:creationId xmlns:a16="http://schemas.microsoft.com/office/drawing/2014/main" id="{5E08839B-B4B1-4F6B-1692-4CB6E56067B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7" t="9375" r="12978" b="21875"/>
          <a:stretch>
            <a:fillRect/>
          </a:stretch>
        </p:blipFill>
        <p:spPr bwMode="auto">
          <a:xfrm>
            <a:off x="5229227" y="1694994"/>
            <a:ext cx="3005133" cy="42082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15" descr="08T4000macrofragments.jpg">
            <a:extLst>
              <a:ext uri="{FF2B5EF4-FFF2-40B4-BE49-F238E27FC236}">
                <a16:creationId xmlns:a16="http://schemas.microsoft.com/office/drawing/2014/main" id="{C492AE9B-2ECA-CD13-8E21-A20910A697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9" t="15696" r="14844" b="42140"/>
          <a:stretch/>
        </p:blipFill>
        <p:spPr bwMode="auto">
          <a:xfrm>
            <a:off x="8296274" y="1694993"/>
            <a:ext cx="1900914" cy="1672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16" descr="08T4000macroblocks&amp;slidesbewerkt.jpg">
            <a:extLst>
              <a:ext uri="{FF2B5EF4-FFF2-40B4-BE49-F238E27FC236}">
                <a16:creationId xmlns:a16="http://schemas.microsoft.com/office/drawing/2014/main" id="{5937D3C7-5FF0-5AE7-DE9F-F96303EE35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9" t="64255" r="34375" b="7906"/>
          <a:stretch/>
        </p:blipFill>
        <p:spPr bwMode="auto">
          <a:xfrm>
            <a:off x="8296275" y="3429000"/>
            <a:ext cx="1904132" cy="24742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Rechte verbindingslijn 29">
            <a:extLst>
              <a:ext uri="{FF2B5EF4-FFF2-40B4-BE49-F238E27FC236}">
                <a16:creationId xmlns:a16="http://schemas.microsoft.com/office/drawing/2014/main" id="{C1ADDF2E-96DF-AED0-E7FA-E59295C661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67751" y="2357438"/>
            <a:ext cx="42862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kstvak 30">
            <a:extLst>
              <a:ext uri="{FF2B5EF4-FFF2-40B4-BE49-F238E27FC236}">
                <a16:creationId xmlns:a16="http://schemas.microsoft.com/office/drawing/2014/main" id="{81E7B857-92B4-9538-2B81-3A3192CAF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0" y="2357438"/>
            <a:ext cx="571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sz="1000" kern="1200">
                <a:solidFill>
                  <a:srgbClr val="000022"/>
                </a:solidFill>
                <a:cs typeface="+mn-cs"/>
              </a:rPr>
              <a:t>1 cm</a:t>
            </a:r>
          </a:p>
        </p:txBody>
      </p:sp>
    </p:spTree>
    <p:extLst>
      <p:ext uri="{BB962C8B-B14F-4D97-AF65-F5344CB8AC3E}">
        <p14:creationId xmlns:p14="http://schemas.microsoft.com/office/powerpoint/2010/main" val="263170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3CA3F-B091-AD64-716F-E263863B6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2025_template publieksdag_02.jpg" descr="2025_template publieksdag_02.jpg">
            <a:extLst>
              <a:ext uri="{FF2B5EF4-FFF2-40B4-BE49-F238E27FC236}">
                <a16:creationId xmlns:a16="http://schemas.microsoft.com/office/drawing/2014/main" id="{37CDE3B0-45F8-4BEB-E985-8FAD05509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Wijzig tekst: klik 2x">
            <a:extLst>
              <a:ext uri="{FF2B5EF4-FFF2-40B4-BE49-F238E27FC236}">
                <a16:creationId xmlns:a16="http://schemas.microsoft.com/office/drawing/2014/main" id="{32AB01AE-F61E-C448-871F-02DF87E326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1000" y="1385628"/>
            <a:ext cx="11430000" cy="4744585"/>
          </a:xfrm>
          <a:prstGeom prst="rect">
            <a:avLst/>
          </a:prstGeom>
        </p:spPr>
        <p:txBody>
          <a:bodyPr lIns="0" tIns="0" rIns="0" bIns="0"/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endParaRPr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C7F8101-DB11-1517-D145-4E236F5978D1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266EB0A-D49E-4ACC-D800-BB92D092A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00C5C823-2343-655B-E433-7811955AF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BA729DAC-554B-D512-FA77-6825F63DC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3D7FE201-662F-C2D8-C3F7-32A735DAC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ijzig tekst: klik 2x">
            <a:extLst>
              <a:ext uri="{FF2B5EF4-FFF2-40B4-BE49-F238E27FC236}">
                <a16:creationId xmlns:a16="http://schemas.microsoft.com/office/drawing/2014/main" id="{4145BB56-278F-CC50-F0C9-BF707F226C21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10668000" cy="113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Voorbereiding </a:t>
            </a: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voor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microscopisch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onderzoek</a:t>
            </a:r>
            <a:r>
              <a:rPr lang="en-US" sz="30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…</a:t>
            </a:r>
          </a:p>
        </p:txBody>
      </p:sp>
      <p:pic>
        <p:nvPicPr>
          <p:cNvPr id="9" name="Picture 6" descr="C:\data\DigitaleBeelden\NeuroResearch\Neurooncology\3D\Techniques\DSCN2782.JPG">
            <a:extLst>
              <a:ext uri="{FF2B5EF4-FFF2-40B4-BE49-F238E27FC236}">
                <a16:creationId xmlns:a16="http://schemas.microsoft.com/office/drawing/2014/main" id="{26751D5E-036B-994A-E0AB-94F93EBC1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4" r="17444" b="10764"/>
          <a:stretch/>
        </p:blipFill>
        <p:spPr bwMode="auto">
          <a:xfrm>
            <a:off x="2290339" y="1283430"/>
            <a:ext cx="4726643" cy="5392344"/>
          </a:xfrm>
          <a:prstGeom prst="rect">
            <a:avLst/>
          </a:prstGeom>
          <a:noFill/>
          <a:ln w="9525">
            <a:solidFill>
              <a:srgbClr val="7E18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ata\DigitaleBeelden\NeuroResearch\Neurooncology\3D\Techniques\DSCN2791.JPG">
            <a:extLst>
              <a:ext uri="{FF2B5EF4-FFF2-40B4-BE49-F238E27FC236}">
                <a16:creationId xmlns:a16="http://schemas.microsoft.com/office/drawing/2014/main" id="{1A07DE67-E7C3-FF96-8D8B-3533E62F4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9010" b="35087"/>
          <a:stretch/>
        </p:blipFill>
        <p:spPr bwMode="auto">
          <a:xfrm>
            <a:off x="7099231" y="1283430"/>
            <a:ext cx="3149478" cy="3741824"/>
          </a:xfrm>
          <a:prstGeom prst="rect">
            <a:avLst/>
          </a:prstGeom>
          <a:noFill/>
          <a:ln w="9525">
            <a:solidFill>
              <a:srgbClr val="7E18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ata\DigitaleBeelden\NeuroResearch\Neurooncology\3D\Techniques\DSCN2800.JPG">
            <a:extLst>
              <a:ext uri="{FF2B5EF4-FFF2-40B4-BE49-F238E27FC236}">
                <a16:creationId xmlns:a16="http://schemas.microsoft.com/office/drawing/2014/main" id="{54725835-1027-7BEA-9C47-C49D47F92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4" t="50000" r="16303" b="9699"/>
          <a:stretch/>
        </p:blipFill>
        <p:spPr bwMode="auto">
          <a:xfrm>
            <a:off x="7099230" y="5082418"/>
            <a:ext cx="3149479" cy="1593356"/>
          </a:xfrm>
          <a:prstGeom prst="rect">
            <a:avLst/>
          </a:prstGeom>
          <a:noFill/>
          <a:ln w="9525">
            <a:solidFill>
              <a:srgbClr val="7E18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6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9674-E83B-E4D7-7879-C41299E01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2025_template publieksdag_02.jpg" descr="2025_template publieksdag_02.jpg">
            <a:extLst>
              <a:ext uri="{FF2B5EF4-FFF2-40B4-BE49-F238E27FC236}">
                <a16:creationId xmlns:a16="http://schemas.microsoft.com/office/drawing/2014/main" id="{1BCF4243-5EA2-A161-42F4-B56912368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91E6570-154C-3A2D-0E4E-D7DC81E8387F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D8DCC3F-83D4-E813-F80E-827CDB51B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BA8C7795-91B6-FB97-6A62-F44F29779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3F98A810-C2CC-2679-FC38-C914F1F0A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9A77D506-CB90-7FBB-C18B-A05AA800C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ijzig tekst: klik 2x">
            <a:extLst>
              <a:ext uri="{FF2B5EF4-FFF2-40B4-BE49-F238E27FC236}">
                <a16:creationId xmlns:a16="http://schemas.microsoft.com/office/drawing/2014/main" id="{E91F0047-F0DC-8E10-720C-F8E224A70C41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10668000" cy="113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Microscopisch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onderzoek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…</a:t>
            </a:r>
          </a:p>
        </p:txBody>
      </p:sp>
      <p:pic>
        <p:nvPicPr>
          <p:cNvPr id="9" name="Afbeelding 25" descr="08T4000new.jpg">
            <a:extLst>
              <a:ext uri="{FF2B5EF4-FFF2-40B4-BE49-F238E27FC236}">
                <a16:creationId xmlns:a16="http://schemas.microsoft.com/office/drawing/2014/main" id="{01F5FB0E-5B94-BE14-F9C1-99F2D0BD0D2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333" r="29688" b="24680"/>
          <a:stretch>
            <a:fillRect/>
          </a:stretch>
        </p:blipFill>
        <p:spPr bwMode="auto">
          <a:xfrm>
            <a:off x="5460453" y="2296858"/>
            <a:ext cx="635000" cy="1571625"/>
          </a:xfrm>
          <a:prstGeom prst="rect">
            <a:avLst/>
          </a:prstGeom>
          <a:noFill/>
          <a:ln w="9525">
            <a:solidFill>
              <a:srgbClr val="7E18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12" descr="08NNMRIT1C+.jpg">
            <a:extLst>
              <a:ext uri="{FF2B5EF4-FFF2-40B4-BE49-F238E27FC236}">
                <a16:creationId xmlns:a16="http://schemas.microsoft.com/office/drawing/2014/main" id="{E7EDF54D-A465-B403-73F7-A4F0D57A77D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42" y="1368170"/>
            <a:ext cx="1863725" cy="2500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3" descr="08T4000containers.jpg">
            <a:extLst>
              <a:ext uri="{FF2B5EF4-FFF2-40B4-BE49-F238E27FC236}">
                <a16:creationId xmlns:a16="http://schemas.microsoft.com/office/drawing/2014/main" id="{1F364E0C-353E-060A-378A-F80C50810B8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7" t="9375" r="12978" b="21875"/>
          <a:stretch>
            <a:fillRect/>
          </a:stretch>
        </p:blipFill>
        <p:spPr bwMode="auto">
          <a:xfrm>
            <a:off x="4317454" y="1368171"/>
            <a:ext cx="1071563" cy="150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5" descr="08T4000macrofragments.jpg">
            <a:extLst>
              <a:ext uri="{FF2B5EF4-FFF2-40B4-BE49-F238E27FC236}">
                <a16:creationId xmlns:a16="http://schemas.microsoft.com/office/drawing/2014/main" id="{B3B37979-A534-A728-A3A6-1336EF51469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9" t="15697" r="14844" b="42761"/>
          <a:stretch>
            <a:fillRect/>
          </a:stretch>
        </p:blipFill>
        <p:spPr bwMode="auto">
          <a:xfrm>
            <a:off x="4317454" y="2939796"/>
            <a:ext cx="1071563" cy="928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20" descr="08T4000PWIIhex50Berlin.JPG">
            <a:extLst>
              <a:ext uri="{FF2B5EF4-FFF2-40B4-BE49-F238E27FC236}">
                <a16:creationId xmlns:a16="http://schemas.microsoft.com/office/drawing/2014/main" id="{7B058D90-E08B-26EF-B7D2-6CE0200363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28" y="1368170"/>
            <a:ext cx="2928938" cy="2500312"/>
          </a:xfrm>
          <a:prstGeom prst="rect">
            <a:avLst/>
          </a:prstGeom>
          <a:noFill/>
          <a:ln w="9525">
            <a:solidFill>
              <a:srgbClr val="7E18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21" descr="08T4000PWIIhex50Berlin.JPG">
            <a:extLst>
              <a:ext uri="{FF2B5EF4-FFF2-40B4-BE49-F238E27FC236}">
                <a16:creationId xmlns:a16="http://schemas.microsoft.com/office/drawing/2014/main" id="{F4C76BE6-D7F0-B8C8-F591-3A69F85112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204" y="1368170"/>
            <a:ext cx="1071563" cy="2500312"/>
          </a:xfrm>
          <a:prstGeom prst="rect">
            <a:avLst/>
          </a:prstGeom>
          <a:noFill/>
          <a:ln w="9525">
            <a:solidFill>
              <a:srgbClr val="7E18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9">
            <a:extLst>
              <a:ext uri="{FF2B5EF4-FFF2-40B4-BE49-F238E27FC236}">
                <a16:creationId xmlns:a16="http://schemas.microsoft.com/office/drawing/2014/main" id="{D7C58A13-3956-561F-E804-9AFC6AD75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9453" y="1582483"/>
            <a:ext cx="71438" cy="214313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Calibri"/>
              <a:sym typeface="Calibri"/>
            </a:endParaRPr>
          </a:p>
        </p:txBody>
      </p:sp>
      <p:pic>
        <p:nvPicPr>
          <p:cNvPr id="17" name="Afbeelding 16" descr="08T4000macroblocks&amp;slidesbewerkt.jpg">
            <a:extLst>
              <a:ext uri="{FF2B5EF4-FFF2-40B4-BE49-F238E27FC236}">
                <a16:creationId xmlns:a16="http://schemas.microsoft.com/office/drawing/2014/main" id="{70B397F0-6210-9E55-4A03-964974E4349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9" t="63522" r="34375" b="7906"/>
          <a:stretch>
            <a:fillRect/>
          </a:stretch>
        </p:blipFill>
        <p:spPr bwMode="auto">
          <a:xfrm>
            <a:off x="5460453" y="1368170"/>
            <a:ext cx="642938" cy="857250"/>
          </a:xfrm>
          <a:prstGeom prst="rect">
            <a:avLst/>
          </a:prstGeom>
          <a:noFill/>
          <a:ln w="9525">
            <a:solidFill>
              <a:srgbClr val="7E18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hoek 19">
            <a:extLst>
              <a:ext uri="{FF2B5EF4-FFF2-40B4-BE49-F238E27FC236}">
                <a16:creationId xmlns:a16="http://schemas.microsoft.com/office/drawing/2014/main" id="{13B98084-E60E-3302-75D8-2527E3AF7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641" y="3082670"/>
            <a:ext cx="214312" cy="214312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Calibri"/>
              <a:sym typeface="Calibri"/>
            </a:endParaRPr>
          </a:p>
        </p:txBody>
      </p:sp>
      <p:cxnSp>
        <p:nvCxnSpPr>
          <p:cNvPr id="20" name="Rechte verbindingslijn 29">
            <a:extLst>
              <a:ext uri="{FF2B5EF4-FFF2-40B4-BE49-F238E27FC236}">
                <a16:creationId xmlns:a16="http://schemas.microsoft.com/office/drawing/2014/main" id="{A58715DB-8CDC-DDDA-8908-8FB5F68D90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46079" y="3082671"/>
            <a:ext cx="214313" cy="15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kstvak 30">
            <a:extLst>
              <a:ext uri="{FF2B5EF4-FFF2-40B4-BE49-F238E27FC236}">
                <a16:creationId xmlns:a16="http://schemas.microsoft.com/office/drawing/2014/main" id="{1DAD5BC9-48BF-7FA7-68B0-764A6C730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203" y="3082670"/>
            <a:ext cx="4460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000" b="1" i="0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Calibri"/>
                <a:sym typeface="Calibri"/>
              </a:rPr>
              <a:t>1 cm</a:t>
            </a:r>
          </a:p>
        </p:txBody>
      </p:sp>
      <p:sp>
        <p:nvSpPr>
          <p:cNvPr id="22" name="Ovaal 31">
            <a:extLst>
              <a:ext uri="{FF2B5EF4-FFF2-40B4-BE49-F238E27FC236}">
                <a16:creationId xmlns:a16="http://schemas.microsoft.com/office/drawing/2014/main" id="{E32ADA48-C9C7-5CDD-1D6A-2823031D1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642" y="2011108"/>
            <a:ext cx="642937" cy="50006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Calibri"/>
              <a:sym typeface="Calibri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A96FFF76-6020-DCB1-8166-D508CD92454E}"/>
              </a:ext>
            </a:extLst>
          </p:cNvPr>
          <p:cNvSpPr txBox="1"/>
          <p:nvPr/>
        </p:nvSpPr>
        <p:spPr>
          <a:xfrm>
            <a:off x="6174827" y="1428594"/>
            <a:ext cx="1010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naaldbiopt</a:t>
            </a:r>
          </a:p>
        </p:txBody>
      </p:sp>
      <p:pic>
        <p:nvPicPr>
          <p:cNvPr id="7" name="Afbeelding 6" descr="Afbeelding met roze, Lila, stof&#10;&#10;Automatisch gegenereerde beschrijving">
            <a:extLst>
              <a:ext uri="{FF2B5EF4-FFF2-40B4-BE49-F238E27FC236}">
                <a16:creationId xmlns:a16="http://schemas.microsoft.com/office/drawing/2014/main" id="{D4B8B4F7-9355-9BE7-33CD-D170FAEE1E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r="1330" b="7775"/>
          <a:stretch/>
        </p:blipFill>
        <p:spPr>
          <a:xfrm>
            <a:off x="2388642" y="3971204"/>
            <a:ext cx="3902424" cy="2571115"/>
          </a:xfrm>
          <a:prstGeom prst="rect">
            <a:avLst/>
          </a:prstGeom>
          <a:ln>
            <a:solidFill>
              <a:srgbClr val="7E181B"/>
            </a:solidFill>
          </a:ln>
        </p:spPr>
      </p:pic>
      <p:pic>
        <p:nvPicPr>
          <p:cNvPr id="13" name="Afbeelding 12" descr="Afbeelding met Lila, paars, roze, bloem&#10;&#10;Door AI gegenereerde inhoud is mogelijk onjuist.">
            <a:extLst>
              <a:ext uri="{FF2B5EF4-FFF2-40B4-BE49-F238E27FC236}">
                <a16:creationId xmlns:a16="http://schemas.microsoft.com/office/drawing/2014/main" id="{DFF98F75-4FF1-B67D-5DBB-A81E254E39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5" r="1313"/>
          <a:stretch/>
        </p:blipFill>
        <p:spPr>
          <a:xfrm rot="10800000">
            <a:off x="6343651" y="3971205"/>
            <a:ext cx="3903114" cy="2571114"/>
          </a:xfrm>
          <a:prstGeom prst="rect">
            <a:avLst/>
          </a:prstGeom>
          <a:ln>
            <a:solidFill>
              <a:srgbClr val="7E181B"/>
            </a:solidFill>
          </a:ln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99B063B8-81F1-044A-B1F7-31CD84B23376}"/>
              </a:ext>
            </a:extLst>
          </p:cNvPr>
          <p:cNvSpPr txBox="1"/>
          <p:nvPr/>
        </p:nvSpPr>
        <p:spPr>
          <a:xfrm>
            <a:off x="2559481" y="4049532"/>
            <a:ext cx="2266766" cy="369332"/>
          </a:xfrm>
          <a:prstGeom prst="rect">
            <a:avLst/>
          </a:prstGeom>
          <a:solidFill>
            <a:schemeClr val="bg1"/>
          </a:solidFill>
          <a:ln>
            <a:solidFill>
              <a:srgbClr val="7E181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b="1" kern="1200" dirty="0">
                <a:solidFill>
                  <a:srgbClr val="7E181B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</a:rPr>
              <a:t>g</a:t>
            </a:r>
            <a:r>
              <a:rPr kumimoji="0" lang="nl-NL" b="1" i="0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lioom</a:t>
            </a: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/astrocytoom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A42FF66F-4D24-3E0C-E347-217B9286CDCE}"/>
              </a:ext>
            </a:extLst>
          </p:cNvPr>
          <p:cNvSpPr txBox="1"/>
          <p:nvPr/>
        </p:nvSpPr>
        <p:spPr>
          <a:xfrm>
            <a:off x="6461537" y="4049532"/>
            <a:ext cx="1492292" cy="369332"/>
          </a:xfrm>
          <a:prstGeom prst="rect">
            <a:avLst/>
          </a:prstGeom>
          <a:solidFill>
            <a:schemeClr val="bg1"/>
          </a:solidFill>
          <a:ln>
            <a:solidFill>
              <a:srgbClr val="7E181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b="1" kern="1200" dirty="0">
                <a:solidFill>
                  <a:srgbClr val="7E181B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</a:rPr>
              <a:t>meningeoom</a:t>
            </a:r>
            <a:endParaRPr kumimoji="0" lang="nl-NL" b="1" i="0" u="none" strike="noStrike" kern="1200" cap="none" spc="0" normalizeH="0" baseline="0" noProof="0" dirty="0">
              <a:ln>
                <a:noFill/>
              </a:ln>
              <a:solidFill>
                <a:srgbClr val="7E181B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63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BC7E9-98D4-2155-5BDF-9270B911B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69DBCDBD-DC6F-037A-3197-CCC715FDC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E6D9FB9-8159-E959-5F21-92AAECBEA8FA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37CAF10-72B8-0F50-3BE8-70AA4AA01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ADFFADBE-4900-BF5B-BE5D-9CF062B71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DA87A2E7-A568-AE50-5F5B-01084CE47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C4C66D37-C24C-A07B-A76C-5AB9F601F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Rechte verbindingslijn 21">
            <a:extLst>
              <a:ext uri="{FF2B5EF4-FFF2-40B4-BE49-F238E27FC236}">
                <a16:creationId xmlns:a16="http://schemas.microsoft.com/office/drawing/2014/main" id="{BAF59F28-B8FB-19D8-4C15-802BE07E7C0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916613" y="1665288"/>
            <a:ext cx="215900" cy="0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Rechte verbindingslijn 20">
            <a:extLst>
              <a:ext uri="{FF2B5EF4-FFF2-40B4-BE49-F238E27FC236}">
                <a16:creationId xmlns:a16="http://schemas.microsoft.com/office/drawing/2014/main" id="{001C376F-B16E-631F-03B8-7717415DFB3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95776" y="2060575"/>
            <a:ext cx="144463" cy="0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kstvak 67">
            <a:extLst>
              <a:ext uri="{FF2B5EF4-FFF2-40B4-BE49-F238E27FC236}">
                <a16:creationId xmlns:a16="http://schemas.microsoft.com/office/drawing/2014/main" id="{DEBE8FAD-1ED7-40DB-06E1-014E31406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4" y="1916113"/>
            <a:ext cx="14763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Lymphoma 2.4%</a:t>
            </a:r>
          </a:p>
        </p:txBody>
      </p:sp>
      <p:cxnSp>
        <p:nvCxnSpPr>
          <p:cNvPr id="39" name="Rechte verbindingslijn 21">
            <a:extLst>
              <a:ext uri="{FF2B5EF4-FFF2-40B4-BE49-F238E27FC236}">
                <a16:creationId xmlns:a16="http://schemas.microsoft.com/office/drawing/2014/main" id="{CAB3B0F8-2E72-DBFC-C722-461911D14F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35414" y="2492375"/>
            <a:ext cx="504825" cy="0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Rechte verbindingslijn 8">
            <a:extLst>
              <a:ext uri="{FF2B5EF4-FFF2-40B4-BE49-F238E27FC236}">
                <a16:creationId xmlns:a16="http://schemas.microsoft.com/office/drawing/2014/main" id="{EBB4ECE2-4A03-BF0E-6B17-DB20282083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48076" y="4724400"/>
            <a:ext cx="358775" cy="1588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Rechte verbindingslijn 22">
            <a:extLst>
              <a:ext uri="{FF2B5EF4-FFF2-40B4-BE49-F238E27FC236}">
                <a16:creationId xmlns:a16="http://schemas.microsoft.com/office/drawing/2014/main" id="{FB46D97C-A88C-901C-EF96-61B15B88194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648076" y="3933825"/>
            <a:ext cx="288925" cy="0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Rechte verbindingslijn 61">
            <a:extLst>
              <a:ext uri="{FF2B5EF4-FFF2-40B4-BE49-F238E27FC236}">
                <a16:creationId xmlns:a16="http://schemas.microsoft.com/office/drawing/2014/main" id="{68615B49-1DB2-AC3F-1C4E-E848439D54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01050" y="3860800"/>
            <a:ext cx="285750" cy="1588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Rechte verbindingslijn 9">
            <a:extLst>
              <a:ext uri="{FF2B5EF4-FFF2-40B4-BE49-F238E27FC236}">
                <a16:creationId xmlns:a16="http://schemas.microsoft.com/office/drawing/2014/main" id="{BB48618A-3387-749A-211E-F74134A93C0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897814" y="5372100"/>
            <a:ext cx="714375" cy="1588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Rechte verbindingslijn 11">
            <a:extLst>
              <a:ext uri="{FF2B5EF4-FFF2-40B4-BE49-F238E27FC236}">
                <a16:creationId xmlns:a16="http://schemas.microsoft.com/office/drawing/2014/main" id="{DCB37039-4E11-4A59-6954-C20F0CDF81F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11675" y="1557338"/>
            <a:ext cx="1506538" cy="0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Rechte verbindingslijn 12">
            <a:extLst>
              <a:ext uri="{FF2B5EF4-FFF2-40B4-BE49-F238E27FC236}">
                <a16:creationId xmlns:a16="http://schemas.microsoft.com/office/drawing/2014/main" id="{DA6E177D-BAB3-7290-D39C-BF309104D6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01050" y="4221163"/>
            <a:ext cx="287338" cy="0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Rechte verbindingslijn 13">
            <a:extLst>
              <a:ext uri="{FF2B5EF4-FFF2-40B4-BE49-F238E27FC236}">
                <a16:creationId xmlns:a16="http://schemas.microsoft.com/office/drawing/2014/main" id="{6BD82ECB-A210-A7AE-33AE-8B4E166DF7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28026" y="3213100"/>
            <a:ext cx="358775" cy="1588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Rechte verbindingslijn 34">
            <a:extLst>
              <a:ext uri="{FF2B5EF4-FFF2-40B4-BE49-F238E27FC236}">
                <a16:creationId xmlns:a16="http://schemas.microsoft.com/office/drawing/2014/main" id="{AE506634-FD33-EC94-6C10-D5B419D791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80325" y="2205039"/>
            <a:ext cx="571500" cy="1587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Tekstvak 45">
            <a:extLst>
              <a:ext uri="{FF2B5EF4-FFF2-40B4-BE49-F238E27FC236}">
                <a16:creationId xmlns:a16="http://schemas.microsoft.com/office/drawing/2014/main" id="{1F410400-5AF5-A2B7-17CF-1D4872E63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2060576"/>
            <a:ext cx="1079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Glioblastoma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17.1%</a:t>
            </a:r>
          </a:p>
        </p:txBody>
      </p:sp>
      <p:sp>
        <p:nvSpPr>
          <p:cNvPr id="49" name="Tekstvak 46">
            <a:extLst>
              <a:ext uri="{FF2B5EF4-FFF2-40B4-BE49-F238E27FC236}">
                <a16:creationId xmlns:a16="http://schemas.microsoft.com/office/drawing/2014/main" id="{A93E2A03-C6DF-1374-EB92-639CA4933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0" y="5229226"/>
            <a:ext cx="1017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Meningioma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33.8%</a:t>
            </a:r>
          </a:p>
        </p:txBody>
      </p:sp>
      <p:sp>
        <p:nvSpPr>
          <p:cNvPr id="50" name="Tekstvak 47">
            <a:extLst>
              <a:ext uri="{FF2B5EF4-FFF2-40B4-BE49-F238E27FC236}">
                <a16:creationId xmlns:a16="http://schemas.microsoft.com/office/drawing/2014/main" id="{CF8AA4BD-8B4B-C146-9007-80C209488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1412876"/>
            <a:ext cx="1843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Embryonal 1.0%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(incl. medulloblastoma)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nl-NL" altLang="nl-NL" sz="1200" kern="12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kstvak 48">
            <a:extLst>
              <a:ext uri="{FF2B5EF4-FFF2-40B4-BE49-F238E27FC236}">
                <a16:creationId xmlns:a16="http://schemas.microsoft.com/office/drawing/2014/main" id="{59BEE9B3-0B12-B4DF-098A-9DD831F60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9" y="3716338"/>
            <a:ext cx="1468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Oligodendroglioma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2.1%</a:t>
            </a:r>
          </a:p>
        </p:txBody>
      </p:sp>
      <p:sp>
        <p:nvSpPr>
          <p:cNvPr id="52" name="Tekstvak 49">
            <a:extLst>
              <a:ext uri="{FF2B5EF4-FFF2-40B4-BE49-F238E27FC236}">
                <a16:creationId xmlns:a16="http://schemas.microsoft.com/office/drawing/2014/main" id="{F28A82AE-E6F5-55B5-A05B-961BAA9D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8" y="4076701"/>
            <a:ext cx="1130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Ependymoma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1.9%</a:t>
            </a:r>
          </a:p>
        </p:txBody>
      </p:sp>
      <p:sp>
        <p:nvSpPr>
          <p:cNvPr id="53" name="Tekstvak 50">
            <a:extLst>
              <a:ext uri="{FF2B5EF4-FFF2-40B4-BE49-F238E27FC236}">
                <a16:creationId xmlns:a16="http://schemas.microsoft.com/office/drawing/2014/main" id="{250B6DB9-EBAB-B4DE-E603-5705257DF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8" y="3068638"/>
            <a:ext cx="1039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Astrocytoma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6.8%</a:t>
            </a:r>
          </a:p>
        </p:txBody>
      </p:sp>
      <p:graphicFrame>
        <p:nvGraphicFramePr>
          <p:cNvPr id="54" name="Grafiek 17">
            <a:extLst>
              <a:ext uri="{FF2B5EF4-FFF2-40B4-BE49-F238E27FC236}">
                <a16:creationId xmlns:a16="http://schemas.microsoft.com/office/drawing/2014/main" id="{6D1B9CF9-6FFD-00F1-9EBA-864E792FB657}"/>
              </a:ext>
            </a:extLst>
          </p:cNvPr>
          <p:cNvGraphicFramePr>
            <a:graphicFrameLocks/>
          </p:cNvGraphicFramePr>
          <p:nvPr/>
        </p:nvGraphicFramePr>
        <p:xfrm>
          <a:off x="2228850" y="1433514"/>
          <a:ext cx="7805738" cy="499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8128000" imgH="5207000" progId="Excel.Chart.8">
                  <p:embed/>
                </p:oleObj>
              </mc:Choice>
              <mc:Fallback>
                <p:oleObj r:id="rId5" imgW="8128000" imgH="5207000" progId="Excel.Chart.8">
                  <p:embed/>
                  <p:pic>
                    <p:nvPicPr>
                      <p:cNvPr id="66579" name="Grafiek 17">
                        <a:extLst>
                          <a:ext uri="{FF2B5EF4-FFF2-40B4-BE49-F238E27FC236}">
                            <a16:creationId xmlns:a16="http://schemas.microsoft.com/office/drawing/2014/main" id="{FF39EBD7-C75E-66F6-937F-D7B96B12477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8850" y="1433514"/>
                        <a:ext cx="7805738" cy="499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 Box 23">
            <a:extLst>
              <a:ext uri="{FF2B5EF4-FFF2-40B4-BE49-F238E27FC236}">
                <a16:creationId xmlns:a16="http://schemas.microsoft.com/office/drawing/2014/main" id="{287E4778-AB00-6094-C708-4253E2147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563" y="246506"/>
            <a:ext cx="8382000" cy="7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 fontAlgn="base" hangingPunct="1">
              <a:lnSpc>
                <a:spcPts val="166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Relatieve</a:t>
            </a:r>
            <a:r>
              <a:rPr lang="en-GB" sz="2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lang="en-GB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frequentie</a:t>
            </a:r>
            <a:r>
              <a:rPr lang="en-GB" sz="2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lang="en-GB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tumoren</a:t>
            </a:r>
            <a:r>
              <a:rPr lang="en-GB" sz="2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centrale </a:t>
            </a:r>
            <a:r>
              <a:rPr lang="en-GB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zenuwstelsel</a:t>
            </a:r>
            <a:endParaRPr lang="en-GB" sz="2800" b="1" kern="1200" dirty="0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pPr marL="457200" indent="-457200" algn="ctr" fontAlgn="base" hangingPunct="1">
              <a:lnSpc>
                <a:spcPts val="166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sz="2800" b="1" i="1" kern="1200" dirty="0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pPr marL="457200" indent="-457200" algn="ctr" fontAlgn="base" hangingPunct="1">
              <a:lnSpc>
                <a:spcPts val="166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(CBTRUS Statistical Report 2010; n=158,088 in 2004-2006)</a:t>
            </a:r>
          </a:p>
        </p:txBody>
      </p:sp>
      <p:sp>
        <p:nvSpPr>
          <p:cNvPr id="56" name="Tekstvak 31">
            <a:extLst>
              <a:ext uri="{FF2B5EF4-FFF2-40B4-BE49-F238E27FC236}">
                <a16:creationId xmlns:a16="http://schemas.microsoft.com/office/drawing/2014/main" id="{10608C55-A942-D9A0-1A44-A30CC4BA3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7019" y="1135064"/>
            <a:ext cx="11890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200" i="1" kern="1200" dirty="0">
                <a:solidFill>
                  <a:srgbClr val="000040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www. </a:t>
            </a:r>
            <a:r>
              <a:rPr lang="nl-NL" sz="1200" i="1" kern="1200" dirty="0" err="1">
                <a:solidFill>
                  <a:srgbClr val="000040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cbtrus.org</a:t>
            </a:r>
            <a:endParaRPr lang="nl-NL" sz="1200" i="1" kern="1200" dirty="0">
              <a:solidFill>
                <a:srgbClr val="000040">
                  <a:lumMod val="90000"/>
                  <a:lumOff val="10000"/>
                </a:srgbClr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cxnSp>
        <p:nvCxnSpPr>
          <p:cNvPr id="57" name="Rechte verbindingslijn 21">
            <a:extLst>
              <a:ext uri="{FF2B5EF4-FFF2-40B4-BE49-F238E27FC236}">
                <a16:creationId xmlns:a16="http://schemas.microsoft.com/office/drawing/2014/main" id="{5F551386-3551-6754-A3A1-E4CC38BD36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48075" y="3213100"/>
            <a:ext cx="287338" cy="0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Tekstvak 51">
            <a:extLst>
              <a:ext uri="{FF2B5EF4-FFF2-40B4-BE49-F238E27FC236}">
                <a16:creationId xmlns:a16="http://schemas.microsoft.com/office/drawing/2014/main" id="{0247691D-8BA3-DFEF-B6E2-94CFDEDE7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2276476"/>
            <a:ext cx="747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All other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12.7%</a:t>
            </a:r>
          </a:p>
        </p:txBody>
      </p:sp>
      <p:sp>
        <p:nvSpPr>
          <p:cNvPr id="59" name="Tekstvak 68">
            <a:extLst>
              <a:ext uri="{FF2B5EF4-FFF2-40B4-BE49-F238E27FC236}">
                <a16:creationId xmlns:a16="http://schemas.microsoft.com/office/drawing/2014/main" id="{018AB064-EEB7-3E1B-A1AC-28CC6338E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3068638"/>
            <a:ext cx="1096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Nerve sheath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8.7%</a:t>
            </a:r>
          </a:p>
        </p:txBody>
      </p:sp>
      <p:sp>
        <p:nvSpPr>
          <p:cNvPr id="60" name="Tekstvak 69">
            <a:extLst>
              <a:ext uri="{FF2B5EF4-FFF2-40B4-BE49-F238E27FC236}">
                <a16:creationId xmlns:a16="http://schemas.microsoft.com/office/drawing/2014/main" id="{211C018F-224C-69B5-0646-3122F4FCC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3789363"/>
            <a:ext cx="1519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Craniopharyngioma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0.7%</a:t>
            </a:r>
          </a:p>
        </p:txBody>
      </p:sp>
      <p:sp>
        <p:nvSpPr>
          <p:cNvPr id="61" name="Tekstvak 72">
            <a:extLst>
              <a:ext uri="{FF2B5EF4-FFF2-40B4-BE49-F238E27FC236}">
                <a16:creationId xmlns:a16="http://schemas.microsoft.com/office/drawing/2014/main" id="{B6A6A2E7-945A-6A80-2325-D6E0ACC9B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4581526"/>
            <a:ext cx="739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Pituitary</a:t>
            </a: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nl-NL" altLang="nl-NL" sz="1200" kern="1200">
                <a:solidFill>
                  <a:srgbClr val="0070C0"/>
                </a:solidFill>
                <a:latin typeface="Arial" panose="020B0604020202020204" pitchFamily="34" charset="0"/>
              </a:rPr>
              <a:t>12.7%</a:t>
            </a:r>
          </a:p>
        </p:txBody>
      </p:sp>
      <p:cxnSp>
        <p:nvCxnSpPr>
          <p:cNvPr id="62" name="Rechte verbindingslijn 21">
            <a:extLst>
              <a:ext uri="{FF2B5EF4-FFF2-40B4-BE49-F238E27FC236}">
                <a16:creationId xmlns:a16="http://schemas.microsoft.com/office/drawing/2014/main" id="{F5BFF4C6-481D-DEB1-ABF1-FDFAA8ACFE8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440238" y="1628775"/>
            <a:ext cx="792162" cy="431800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Rechte verbindingslijn 21">
            <a:extLst>
              <a:ext uri="{FF2B5EF4-FFF2-40B4-BE49-F238E27FC236}">
                <a16:creationId xmlns:a16="http://schemas.microsoft.com/office/drawing/2014/main" id="{B0310010-931A-3E2A-5FB9-19102B87B17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232400" y="1628775"/>
            <a:ext cx="719138" cy="0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" name="Tekstvak 74">
            <a:extLst>
              <a:ext uri="{FF2B5EF4-FFF2-40B4-BE49-F238E27FC236}">
                <a16:creationId xmlns:a16="http://schemas.microsoft.com/office/drawing/2014/main" id="{18DA5C2D-A110-C628-4D2B-C55D4F2D1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516563"/>
            <a:ext cx="2090738" cy="461962"/>
          </a:xfrm>
          <a:prstGeom prst="rect">
            <a:avLst/>
          </a:prstGeom>
          <a:solidFill>
            <a:srgbClr val="FFFFFF"/>
          </a:solidFill>
          <a:ln w="19050">
            <a:solidFill>
              <a:srgbClr val="5F25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5F2599"/>
                </a:solidFill>
                <a:effectLst/>
                <a:uLnTx/>
                <a:uFillTx/>
                <a:latin typeface="Times New Roman"/>
                <a:ea typeface="MS PGothic" panose="020B0600070205080204" pitchFamily="34" charset="-128"/>
              </a:rPr>
              <a:t>N.B.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5F2599"/>
                </a:solidFill>
                <a:effectLst/>
                <a:uLnTx/>
                <a:uFillTx/>
                <a:latin typeface="Times New Roman"/>
                <a:ea typeface="MS PGothic" panose="020B0600070205080204" pitchFamily="34" charset="-128"/>
              </a:rPr>
              <a:t>Metastatic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5F2599"/>
                </a:solidFill>
                <a:effectLst/>
                <a:uLnTx/>
                <a:uFillTx/>
                <a:latin typeface="Times New Roman"/>
                <a:ea typeface="MS PGothic" panose="020B0600070205080204" pitchFamily="34" charset="-128"/>
              </a:rPr>
              <a:t> tumors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5F2599"/>
                </a:solidFill>
                <a:effectLst/>
                <a:uLnTx/>
                <a:uFillTx/>
                <a:latin typeface="Times New Roman"/>
                <a:ea typeface="MS PGothic" panose="020B0600070205080204" pitchFamily="34" charset="-128"/>
              </a:rPr>
              <a:t>in/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5F2599"/>
                </a:solidFill>
                <a:effectLst/>
                <a:uLnTx/>
                <a:uFillTx/>
                <a:latin typeface="Times New Roman"/>
                <a:ea typeface="MS PGothic" panose="020B0600070205080204" pitchFamily="34" charset="-128"/>
              </a:rPr>
              <a:t>around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5F2599"/>
                </a:solidFill>
                <a:effectLst/>
                <a:uLnTx/>
                <a:uFillTx/>
                <a:latin typeface="Times New Roman"/>
                <a:ea typeface="MS PGothic" panose="020B0600070205080204" pitchFamily="34" charset="-128"/>
              </a:rPr>
              <a:t> the CNS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5F2599"/>
                </a:solidFill>
                <a:effectLst/>
                <a:uLnTx/>
                <a:uFillTx/>
                <a:latin typeface="Times New Roman"/>
                <a:ea typeface="MS PGothic" panose="020B0600070205080204" pitchFamily="34" charset="-128"/>
              </a:rPr>
              <a:t>excluded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5F2599"/>
                </a:solidFill>
                <a:effectLst/>
                <a:uLnTx/>
                <a:uFillTx/>
                <a:latin typeface="Times New Roman"/>
                <a:ea typeface="MS PGothic" panose="020B0600070205080204" pitchFamily="34" charset="-12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8196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B53F7-9F98-49FF-0782-2A6E365BE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2025_template publieksdag_02.jpg" descr="2025_template publieksdag_02.jpg">
            <a:extLst>
              <a:ext uri="{FF2B5EF4-FFF2-40B4-BE49-F238E27FC236}">
                <a16:creationId xmlns:a16="http://schemas.microsoft.com/office/drawing/2014/main" id="{3F24C390-F411-E749-6480-73ED2653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8237E72-3666-FDA2-84AD-C150B02E17A8}"/>
              </a:ext>
            </a:extLst>
          </p:cNvPr>
          <p:cNvSpPr/>
          <p:nvPr/>
        </p:nvSpPr>
        <p:spPr bwMode="auto">
          <a:xfrm>
            <a:off x="155575" y="6559315"/>
            <a:ext cx="1877483" cy="215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7E18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anose="020B0600070205080204" pitchFamily="34" charset="-128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1907888-6B8B-4427-FA78-EF2D6FC1B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40147" r="1122" b="45079"/>
          <a:stretch>
            <a:fillRect/>
          </a:stretch>
        </p:blipFill>
        <p:spPr bwMode="auto">
          <a:xfrm>
            <a:off x="362419" y="6607113"/>
            <a:ext cx="698108" cy="1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B331C4F2-CCC7-AAA8-3303-7EBED4A9D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39186" r="40687" b="41921"/>
          <a:stretch/>
        </p:blipFill>
        <p:spPr bwMode="auto">
          <a:xfrm>
            <a:off x="198638" y="6577116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 descr="download.png">
            <a:extLst>
              <a:ext uri="{FF2B5EF4-FFF2-40B4-BE49-F238E27FC236}">
                <a16:creationId xmlns:a16="http://schemas.microsoft.com/office/drawing/2014/main" id="{7B7C2EFC-853F-A39C-C99E-75B5366C3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b="37683"/>
          <a:stretch>
            <a:fillRect/>
          </a:stretch>
        </p:blipFill>
        <p:spPr bwMode="auto">
          <a:xfrm>
            <a:off x="1319289" y="6607113"/>
            <a:ext cx="661184" cy="1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9" descr="download.png">
            <a:extLst>
              <a:ext uri="{FF2B5EF4-FFF2-40B4-BE49-F238E27FC236}">
                <a16:creationId xmlns:a16="http://schemas.microsoft.com/office/drawing/2014/main" id="{3B7323E5-1861-1BEA-5DE6-499981F8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0"/>
          <a:stretch>
            <a:fillRect/>
          </a:stretch>
        </p:blipFill>
        <p:spPr bwMode="auto">
          <a:xfrm>
            <a:off x="1155508" y="6590967"/>
            <a:ext cx="134898" cy="1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ijzig tekst: klik 2x">
            <a:extLst>
              <a:ext uri="{FF2B5EF4-FFF2-40B4-BE49-F238E27FC236}">
                <a16:creationId xmlns:a16="http://schemas.microsoft.com/office/drawing/2014/main" id="{064E8D09-D83B-1C09-A7B1-FB915A984310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10668000" cy="113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Microscopisch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onderzoek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…</a:t>
            </a:r>
          </a:p>
        </p:txBody>
      </p:sp>
      <p:pic>
        <p:nvPicPr>
          <p:cNvPr id="9" name="Afbeelding 25" descr="08T4000new.jpg">
            <a:extLst>
              <a:ext uri="{FF2B5EF4-FFF2-40B4-BE49-F238E27FC236}">
                <a16:creationId xmlns:a16="http://schemas.microsoft.com/office/drawing/2014/main" id="{3693F80A-4AEB-8F64-1694-96B3D1D89E6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333" r="29688" b="24680"/>
          <a:stretch>
            <a:fillRect/>
          </a:stretch>
        </p:blipFill>
        <p:spPr bwMode="auto">
          <a:xfrm>
            <a:off x="5381625" y="2616621"/>
            <a:ext cx="635000" cy="1571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12" descr="08NNMRIT1C+.jpg">
            <a:extLst>
              <a:ext uri="{FF2B5EF4-FFF2-40B4-BE49-F238E27FC236}">
                <a16:creationId xmlns:a16="http://schemas.microsoft.com/office/drawing/2014/main" id="{07C9CEB4-182B-3A90-AFF7-6D85D064893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4" y="1687933"/>
            <a:ext cx="1863725" cy="2500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3" descr="08T4000containers.jpg">
            <a:extLst>
              <a:ext uri="{FF2B5EF4-FFF2-40B4-BE49-F238E27FC236}">
                <a16:creationId xmlns:a16="http://schemas.microsoft.com/office/drawing/2014/main" id="{4DF3F43F-A205-0DA2-4C7A-D8EE4FBCD05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7" t="9375" r="12978" b="21875"/>
          <a:stretch>
            <a:fillRect/>
          </a:stretch>
        </p:blipFill>
        <p:spPr bwMode="auto">
          <a:xfrm>
            <a:off x="4238626" y="1687934"/>
            <a:ext cx="1071563" cy="150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5" descr="08T4000macrofragments.jpg">
            <a:extLst>
              <a:ext uri="{FF2B5EF4-FFF2-40B4-BE49-F238E27FC236}">
                <a16:creationId xmlns:a16="http://schemas.microsoft.com/office/drawing/2014/main" id="{6BD8F747-F1FB-822D-7E48-FF569FF1996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9" t="15697" r="14844" b="42761"/>
          <a:stretch>
            <a:fillRect/>
          </a:stretch>
        </p:blipFill>
        <p:spPr bwMode="auto">
          <a:xfrm>
            <a:off x="4238626" y="3259559"/>
            <a:ext cx="1071563" cy="928687"/>
          </a:xfrm>
          <a:prstGeom prst="rect">
            <a:avLst/>
          </a:prstGeom>
          <a:noFill/>
          <a:ln w="9525">
            <a:solidFill>
              <a:srgbClr val="7E18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20" descr="08T4000PWIIhex50Berlin.JPG">
            <a:extLst>
              <a:ext uri="{FF2B5EF4-FFF2-40B4-BE49-F238E27FC236}">
                <a16:creationId xmlns:a16="http://schemas.microsoft.com/office/drawing/2014/main" id="{398CA3FF-0D9B-7979-7C63-8382F4C423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87933"/>
            <a:ext cx="2928938" cy="2514600"/>
          </a:xfrm>
          <a:prstGeom prst="rect">
            <a:avLst/>
          </a:prstGeom>
          <a:noFill/>
          <a:ln w="9525">
            <a:solidFill>
              <a:srgbClr val="7E18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21" descr="08T4000PWIIhex50Berlin.JPG">
            <a:extLst>
              <a:ext uri="{FF2B5EF4-FFF2-40B4-BE49-F238E27FC236}">
                <a16:creationId xmlns:a16="http://schemas.microsoft.com/office/drawing/2014/main" id="{0BF42E66-2FF4-51D5-8F1C-9F6B36344A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6" y="1687933"/>
            <a:ext cx="1071563" cy="2500312"/>
          </a:xfrm>
          <a:prstGeom prst="rect">
            <a:avLst/>
          </a:prstGeom>
          <a:noFill/>
          <a:ln w="9525">
            <a:solidFill>
              <a:srgbClr val="7E18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9">
            <a:extLst>
              <a:ext uri="{FF2B5EF4-FFF2-40B4-BE49-F238E27FC236}">
                <a16:creationId xmlns:a16="http://schemas.microsoft.com/office/drawing/2014/main" id="{D498B6E5-2277-0D22-2237-6C8082851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0625" y="1902246"/>
            <a:ext cx="71438" cy="214313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Calibri"/>
              <a:sym typeface="Calibri"/>
            </a:endParaRPr>
          </a:p>
        </p:txBody>
      </p:sp>
      <p:pic>
        <p:nvPicPr>
          <p:cNvPr id="17" name="Afbeelding 16" descr="08T4000macroblocks&amp;slidesbewerkt.jpg">
            <a:extLst>
              <a:ext uri="{FF2B5EF4-FFF2-40B4-BE49-F238E27FC236}">
                <a16:creationId xmlns:a16="http://schemas.microsoft.com/office/drawing/2014/main" id="{2BB6E970-3DF0-0CF4-3DAB-B92BB7AC157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9" t="63522" r="34375" b="7906"/>
          <a:stretch>
            <a:fillRect/>
          </a:stretch>
        </p:blipFill>
        <p:spPr bwMode="auto">
          <a:xfrm>
            <a:off x="5381625" y="1687933"/>
            <a:ext cx="642938" cy="85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hoek 19">
            <a:extLst>
              <a:ext uri="{FF2B5EF4-FFF2-40B4-BE49-F238E27FC236}">
                <a16:creationId xmlns:a16="http://schemas.microsoft.com/office/drawing/2014/main" id="{4F9C3509-5729-52FD-91B7-B6EC0C3C1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3402433"/>
            <a:ext cx="214312" cy="214312"/>
          </a:xfrm>
          <a:prstGeom prst="rect">
            <a:avLst/>
          </a:prstGeom>
          <a:noFill/>
          <a:ln w="9525">
            <a:solidFill>
              <a:srgbClr val="7E18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Calibri"/>
              <a:sym typeface="Calibri"/>
            </a:endParaRPr>
          </a:p>
        </p:txBody>
      </p:sp>
      <p:cxnSp>
        <p:nvCxnSpPr>
          <p:cNvPr id="20" name="Rechte verbindingslijn 29">
            <a:extLst>
              <a:ext uri="{FF2B5EF4-FFF2-40B4-BE49-F238E27FC236}">
                <a16:creationId xmlns:a16="http://schemas.microsoft.com/office/drawing/2014/main" id="{F2B548C3-E999-0762-0545-963FFD56BA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67251" y="3402434"/>
            <a:ext cx="214313" cy="1587"/>
          </a:xfrm>
          <a:prstGeom prst="line">
            <a:avLst/>
          </a:prstGeom>
          <a:noFill/>
          <a:ln w="9525">
            <a:solidFill>
              <a:srgbClr val="7E18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kstvak 30">
            <a:extLst>
              <a:ext uri="{FF2B5EF4-FFF2-40B4-BE49-F238E27FC236}">
                <a16:creationId xmlns:a16="http://schemas.microsoft.com/office/drawing/2014/main" id="{05F75D6B-F398-E5CC-66DD-2C018D92D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5" y="3402433"/>
            <a:ext cx="446088" cy="246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000" b="1" i="0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Calibri"/>
                <a:sym typeface="Calibri"/>
              </a:rPr>
              <a:t>1 cm</a:t>
            </a:r>
          </a:p>
        </p:txBody>
      </p:sp>
      <p:sp>
        <p:nvSpPr>
          <p:cNvPr id="22" name="Ovaal 31">
            <a:extLst>
              <a:ext uri="{FF2B5EF4-FFF2-40B4-BE49-F238E27FC236}">
                <a16:creationId xmlns:a16="http://schemas.microsoft.com/office/drawing/2014/main" id="{B62C6979-B6AE-1511-92E8-9D01C9B90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4" y="2330871"/>
            <a:ext cx="642937" cy="500063"/>
          </a:xfrm>
          <a:prstGeom prst="ellipse">
            <a:avLst/>
          </a:prstGeom>
          <a:noFill/>
          <a:ln w="28575">
            <a:solidFill>
              <a:srgbClr val="7E18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Calibri"/>
              <a:sym typeface="Calibri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61F1FF65-3F72-82AB-143F-9E487A085CB1}"/>
              </a:ext>
            </a:extLst>
          </p:cNvPr>
          <p:cNvSpPr txBox="1"/>
          <p:nvPr/>
        </p:nvSpPr>
        <p:spPr>
          <a:xfrm>
            <a:off x="6095999" y="1748357"/>
            <a:ext cx="1010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naaldbiopt</a:t>
            </a:r>
          </a:p>
        </p:txBody>
      </p:sp>
      <p:pic>
        <p:nvPicPr>
          <p:cNvPr id="25" name="Picture 10" descr="C:\dataPieter\DigitaleBeelden\Neurooncology\gliomen091101\Epend92T80006HEx200.jpg">
            <a:extLst>
              <a:ext uri="{FF2B5EF4-FFF2-40B4-BE49-F238E27FC236}">
                <a16:creationId xmlns:a16="http://schemas.microsoft.com/office/drawing/2014/main" id="{10505D85-E923-CEBA-8222-77F2CEE6B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9"/>
          <a:stretch/>
        </p:blipFill>
        <p:spPr bwMode="auto">
          <a:xfrm>
            <a:off x="7586663" y="4309406"/>
            <a:ext cx="2590800" cy="1693862"/>
          </a:xfrm>
          <a:prstGeom prst="rect">
            <a:avLst/>
          </a:prstGeom>
          <a:noFill/>
          <a:ln w="9525">
            <a:solidFill>
              <a:srgbClr val="7E18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fbeelding 25" descr="Afbeelding met roze, Lila, stof&#10;&#10;Automatisch gegenereerde beschrijving">
            <a:extLst>
              <a:ext uri="{FF2B5EF4-FFF2-40B4-BE49-F238E27FC236}">
                <a16:creationId xmlns:a16="http://schemas.microsoft.com/office/drawing/2014/main" id="{B7E1C585-D2B0-3B8A-B241-88E1BC5FE18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1"/>
          <a:stretch/>
        </p:blipFill>
        <p:spPr>
          <a:xfrm>
            <a:off x="2313407" y="4309406"/>
            <a:ext cx="2568157" cy="1693863"/>
          </a:xfrm>
          <a:prstGeom prst="rect">
            <a:avLst/>
          </a:prstGeom>
          <a:ln>
            <a:solidFill>
              <a:srgbClr val="7E181B"/>
            </a:solidFill>
          </a:ln>
        </p:spPr>
      </p:pic>
      <p:pic>
        <p:nvPicPr>
          <p:cNvPr id="28" name="Afbeelding 27" descr="Afbeelding met Lila, paars, patroon&#10;&#10;Automatisch gegenereerde beschrijving">
            <a:extLst>
              <a:ext uri="{FF2B5EF4-FFF2-40B4-BE49-F238E27FC236}">
                <a16:creationId xmlns:a16="http://schemas.microsoft.com/office/drawing/2014/main" id="{7C8DF202-B0AA-1816-0CD7-5414FC05023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7"/>
          <a:stretch/>
        </p:blipFill>
        <p:spPr>
          <a:xfrm>
            <a:off x="4950035" y="4309407"/>
            <a:ext cx="2568157" cy="1693862"/>
          </a:xfrm>
          <a:prstGeom prst="rect">
            <a:avLst/>
          </a:prstGeom>
          <a:ln>
            <a:solidFill>
              <a:srgbClr val="7E181B"/>
            </a:solidFill>
          </a:ln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E9D68045-FB3E-DDDA-66A6-8BA4E09557D5}"/>
              </a:ext>
            </a:extLst>
          </p:cNvPr>
          <p:cNvSpPr txBox="1"/>
          <p:nvPr/>
        </p:nvSpPr>
        <p:spPr>
          <a:xfrm>
            <a:off x="2402946" y="4409682"/>
            <a:ext cx="1387774" cy="365809"/>
          </a:xfrm>
          <a:prstGeom prst="rect">
            <a:avLst/>
          </a:prstGeom>
          <a:solidFill>
            <a:schemeClr val="bg1"/>
          </a:solidFill>
          <a:ln>
            <a:solidFill>
              <a:srgbClr val="7E181B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astrocytoom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E8318B3A-53DD-A79D-C095-C0498D827CBF}"/>
              </a:ext>
            </a:extLst>
          </p:cNvPr>
          <p:cNvSpPr txBox="1"/>
          <p:nvPr/>
        </p:nvSpPr>
        <p:spPr>
          <a:xfrm>
            <a:off x="5044926" y="4409681"/>
            <a:ext cx="2061286" cy="369332"/>
          </a:xfrm>
          <a:prstGeom prst="rect">
            <a:avLst/>
          </a:prstGeom>
          <a:solidFill>
            <a:schemeClr val="bg1"/>
          </a:solidFill>
          <a:ln>
            <a:solidFill>
              <a:srgbClr val="7E181B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b="1" kern="1200" dirty="0">
                <a:solidFill>
                  <a:srgbClr val="7E181B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</a:rPr>
              <a:t>oligodendroglioom</a:t>
            </a:r>
            <a:endParaRPr kumimoji="0" lang="nl-NL" b="1" i="0" u="none" strike="noStrike" kern="1200" cap="none" spc="0" normalizeH="0" baseline="0" noProof="0" dirty="0">
              <a:ln>
                <a:noFill/>
              </a:ln>
              <a:solidFill>
                <a:srgbClr val="7E181B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Calibri"/>
              <a:sym typeface="Calibri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F5041168-F30B-4543-58EC-2DAFFF1ED9A0}"/>
              </a:ext>
            </a:extLst>
          </p:cNvPr>
          <p:cNvSpPr txBox="1"/>
          <p:nvPr/>
        </p:nvSpPr>
        <p:spPr>
          <a:xfrm>
            <a:off x="7696107" y="4409682"/>
            <a:ext cx="1556790" cy="369332"/>
          </a:xfrm>
          <a:prstGeom prst="rect">
            <a:avLst/>
          </a:prstGeom>
          <a:solidFill>
            <a:schemeClr val="bg1"/>
          </a:solidFill>
          <a:ln>
            <a:solidFill>
              <a:srgbClr val="7E181B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1" i="0" u="none" strike="noStrike" kern="1200" cap="none" spc="0" normalizeH="0" baseline="0" noProof="0" dirty="0" err="1">
                <a:ln>
                  <a:noFill/>
                </a:ln>
                <a:solidFill>
                  <a:srgbClr val="7E181B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/>
                <a:sym typeface="Calibri"/>
              </a:rPr>
              <a:t>ependymoom</a:t>
            </a:r>
            <a:endParaRPr kumimoji="0" lang="nl-NL" b="1" i="0" u="none" strike="noStrike" kern="1200" cap="none" spc="0" normalizeH="0" baseline="0" noProof="0" dirty="0">
              <a:ln>
                <a:noFill/>
              </a:ln>
              <a:solidFill>
                <a:srgbClr val="7E181B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17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r"/>
      </p:transition>
    </mc:Choice>
    <mc:Fallback xmlns="">
      <p:transition>
        <p:wipe dir="r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9_Linten">
  <a:themeElements>
    <a:clrScheme name="Linten 6">
      <a:dk1>
        <a:srgbClr val="000022"/>
      </a:dk1>
      <a:lt1>
        <a:srgbClr val="FFFFFF"/>
      </a:lt1>
      <a:dk2>
        <a:srgbClr val="000066"/>
      </a:dk2>
      <a:lt2>
        <a:srgbClr val="FFCC00"/>
      </a:lt2>
      <a:accent1>
        <a:srgbClr val="666699"/>
      </a:accent1>
      <a:accent2>
        <a:srgbClr val="000048"/>
      </a:accent2>
      <a:accent3>
        <a:srgbClr val="AAAAB8"/>
      </a:accent3>
      <a:accent4>
        <a:srgbClr val="DADADA"/>
      </a:accent4>
      <a:accent5>
        <a:srgbClr val="B8B8CA"/>
      </a:accent5>
      <a:accent6>
        <a:srgbClr val="000040"/>
      </a:accent6>
      <a:hlink>
        <a:srgbClr val="9999FF"/>
      </a:hlink>
      <a:folHlink>
        <a:srgbClr val="000099"/>
      </a:folHlink>
    </a:clrScheme>
    <a:fontScheme name="Lint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nten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ten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ten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ten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ten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ten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3_Linten">
  <a:themeElements>
    <a:clrScheme name="Linten 6">
      <a:dk1>
        <a:srgbClr val="000022"/>
      </a:dk1>
      <a:lt1>
        <a:srgbClr val="FFFFFF"/>
      </a:lt1>
      <a:dk2>
        <a:srgbClr val="000066"/>
      </a:dk2>
      <a:lt2>
        <a:srgbClr val="FFCC00"/>
      </a:lt2>
      <a:accent1>
        <a:srgbClr val="666699"/>
      </a:accent1>
      <a:accent2>
        <a:srgbClr val="000048"/>
      </a:accent2>
      <a:accent3>
        <a:srgbClr val="AAAAB8"/>
      </a:accent3>
      <a:accent4>
        <a:srgbClr val="DADADA"/>
      </a:accent4>
      <a:accent5>
        <a:srgbClr val="B8B8CA"/>
      </a:accent5>
      <a:accent6>
        <a:srgbClr val="000040"/>
      </a:accent6>
      <a:hlink>
        <a:srgbClr val="9999FF"/>
      </a:hlink>
      <a:folHlink>
        <a:srgbClr val="000099"/>
      </a:folHlink>
    </a:clrScheme>
    <a:fontScheme name="Lint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nten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ten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ten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ten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ten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ten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781</Words>
  <Application>Microsoft Macintosh PowerPoint</Application>
  <PresentationFormat>Breedbeeld</PresentationFormat>
  <Paragraphs>249</Paragraphs>
  <Slides>27</Slides>
  <Notes>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4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40" baseType="lpstr">
      <vt:lpstr>MS PGothic</vt:lpstr>
      <vt:lpstr>Arial</vt:lpstr>
      <vt:lpstr>Baskerville</vt:lpstr>
      <vt:lpstr>Book Antiqua</vt:lpstr>
      <vt:lpstr>Calibri</vt:lpstr>
      <vt:lpstr>Montserrat</vt:lpstr>
      <vt:lpstr>Montserrat SemiBold</vt:lpstr>
      <vt:lpstr>Times New Roman</vt:lpstr>
      <vt:lpstr>Kantoorthema</vt:lpstr>
      <vt:lpstr>19_Linten</vt:lpstr>
      <vt:lpstr>8_Office-thema</vt:lpstr>
      <vt:lpstr>13_Linten</vt:lpstr>
      <vt:lpstr>Excel.Chart.8</vt:lpstr>
      <vt:lpstr>PowerPoint-presentatie</vt:lpstr>
      <vt:lpstr>PowerPoint-presentatie</vt:lpstr>
      <vt:lpstr>Kernactiviteit van patholoog: Microscopisch onderzoek</vt:lpstr>
      <vt:lpstr>PowerPoint-presentatie</vt:lpstr>
      <vt:lpstr>Voorbereiding voor microscopisch onderzoek 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Kernactiviteit van patholoog: Microscopisch onderzoek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Jennifer Gjertsen</cp:lastModifiedBy>
  <cp:revision>13</cp:revision>
  <dcterms:modified xsi:type="dcterms:W3CDTF">2025-03-15T13:44:15Z</dcterms:modified>
</cp:coreProperties>
</file>